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320" r:id="rId2"/>
    <p:sldId id="326" r:id="rId3"/>
    <p:sldId id="377" r:id="rId4"/>
    <p:sldId id="337" r:id="rId5"/>
    <p:sldId id="378" r:id="rId6"/>
    <p:sldId id="379" r:id="rId7"/>
    <p:sldId id="327" r:id="rId8"/>
    <p:sldId id="386" r:id="rId9"/>
    <p:sldId id="335" r:id="rId10"/>
    <p:sldId id="339" r:id="rId11"/>
    <p:sldId id="385" r:id="rId12"/>
    <p:sldId id="384" r:id="rId13"/>
    <p:sldId id="383" r:id="rId14"/>
    <p:sldId id="382" r:id="rId15"/>
    <p:sldId id="381" r:id="rId16"/>
    <p:sldId id="344" r:id="rId17"/>
    <p:sldId id="380" r:id="rId18"/>
    <p:sldId id="342" r:id="rId19"/>
    <p:sldId id="345" r:id="rId20"/>
    <p:sldId id="354" r:id="rId21"/>
    <p:sldId id="365" r:id="rId22"/>
    <p:sldId id="366" r:id="rId23"/>
    <p:sldId id="346" r:id="rId24"/>
    <p:sldId id="367" r:id="rId25"/>
    <p:sldId id="348" r:id="rId26"/>
    <p:sldId id="351" r:id="rId27"/>
    <p:sldId id="350" r:id="rId28"/>
    <p:sldId id="349" r:id="rId29"/>
    <p:sldId id="355" r:id="rId30"/>
    <p:sldId id="356" r:id="rId31"/>
    <p:sldId id="357" r:id="rId32"/>
    <p:sldId id="358" r:id="rId33"/>
    <p:sldId id="352" r:id="rId34"/>
    <p:sldId id="359" r:id="rId35"/>
    <p:sldId id="360" r:id="rId36"/>
    <p:sldId id="361" r:id="rId37"/>
    <p:sldId id="362" r:id="rId38"/>
    <p:sldId id="363" r:id="rId39"/>
    <p:sldId id="364" r:id="rId40"/>
    <p:sldId id="368" r:id="rId41"/>
    <p:sldId id="369" r:id="rId42"/>
    <p:sldId id="370" r:id="rId43"/>
    <p:sldId id="371" r:id="rId44"/>
    <p:sldId id="372" r:id="rId45"/>
    <p:sldId id="373" r:id="rId46"/>
    <p:sldId id="374" r:id="rId47"/>
    <p:sldId id="375" r:id="rId48"/>
    <p:sldId id="376" r:id="rId49"/>
    <p:sldId id="343" r:id="rId50"/>
  </p:sldIdLst>
  <p:sldSz cx="12188825"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5550" autoAdjust="0"/>
  </p:normalViewPr>
  <p:slideViewPr>
    <p:cSldViewPr showGuides="1">
      <p:cViewPr varScale="1">
        <p:scale>
          <a:sx n="84" d="100"/>
          <a:sy n="84" d="100"/>
        </p:scale>
        <p:origin x="595" y="8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5/10/2022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5/10/2022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17</a:t>
            </a:fld>
            <a:endParaRPr lang="en-IN"/>
          </a:p>
        </p:txBody>
      </p:sp>
    </p:spTree>
    <p:extLst>
      <p:ext uri="{BB962C8B-B14F-4D97-AF65-F5344CB8AC3E}">
        <p14:creationId xmlns:p14="http://schemas.microsoft.com/office/powerpoint/2010/main" val="3277942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19</a:t>
            </a:fld>
            <a:endParaRPr lang="en-IN"/>
          </a:p>
        </p:txBody>
      </p:sp>
    </p:spTree>
    <p:extLst>
      <p:ext uri="{BB962C8B-B14F-4D97-AF65-F5344CB8AC3E}">
        <p14:creationId xmlns:p14="http://schemas.microsoft.com/office/powerpoint/2010/main" val="170356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20</a:t>
            </a:fld>
            <a:endParaRPr lang="en-IN"/>
          </a:p>
        </p:txBody>
      </p:sp>
    </p:spTree>
    <p:extLst>
      <p:ext uri="{BB962C8B-B14F-4D97-AF65-F5344CB8AC3E}">
        <p14:creationId xmlns:p14="http://schemas.microsoft.com/office/powerpoint/2010/main" val="3182602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21</a:t>
            </a:fld>
            <a:endParaRPr lang="en-IN"/>
          </a:p>
        </p:txBody>
      </p:sp>
    </p:spTree>
    <p:extLst>
      <p:ext uri="{BB962C8B-B14F-4D97-AF65-F5344CB8AC3E}">
        <p14:creationId xmlns:p14="http://schemas.microsoft.com/office/powerpoint/2010/main" val="2469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93199CD-3E1B-4AE6-990F-76F925F5EA9F}" type="slidenum">
              <a:rPr lang="en-IN" smtClean="0"/>
              <a:t>22</a:t>
            </a:fld>
            <a:endParaRPr lang="en-IN"/>
          </a:p>
        </p:txBody>
      </p:sp>
    </p:spTree>
    <p:extLst>
      <p:ext uri="{BB962C8B-B14F-4D97-AF65-F5344CB8AC3E}">
        <p14:creationId xmlns:p14="http://schemas.microsoft.com/office/powerpoint/2010/main" val="2086621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5/10/2022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5/10/2022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5/10/2022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5/10/2022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5/10/2022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5/10/2022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5/10/2022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5/10/2022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5/10/2022</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3297341" y="2042348"/>
            <a:ext cx="5198912" cy="791801"/>
          </a:xfrm>
        </p:spPr>
        <p:txBody>
          <a:bodyPr>
            <a:noAutofit/>
          </a:bodyPr>
          <a:lstStyle/>
          <a:p>
            <a:pPr algn="ctr"/>
            <a:r>
              <a:rPr lang="en-US" sz="4000" b="1" dirty="0">
                <a:latin typeface="Arial" panose="020B0604020202020204" pitchFamily="34" charset="0"/>
                <a:cs typeface="Arial" panose="020B0604020202020204" pitchFamily="34" charset="0"/>
              </a:rPr>
              <a:t>NFT – PLATFORM</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251595" y="3384196"/>
            <a:ext cx="7290404" cy="468213"/>
          </a:xfrm>
        </p:spPr>
        <p:txBody>
          <a:bodyPr>
            <a:noAutofit/>
          </a:bodyPr>
          <a:lstStyle/>
          <a:p>
            <a:r>
              <a:rPr lang="en-US" sz="2800" b="1" dirty="0">
                <a:solidFill>
                  <a:schemeClr val="tx1"/>
                </a:solidFill>
                <a:latin typeface="Arial" panose="020B0604020202020204" pitchFamily="34" charset="0"/>
                <a:cs typeface="Arial" panose="020B0604020202020204" pitchFamily="34" charset="0"/>
              </a:rPr>
              <a:t>Project Work – ii PRESENTATION</a:t>
            </a:r>
          </a:p>
        </p:txBody>
      </p:sp>
      <p:pic>
        <p:nvPicPr>
          <p:cNvPr id="1026" name="Picture 2" descr="Medi-Caps Online Admission Process (MOAP)-20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764" y="116632"/>
            <a:ext cx="6840760" cy="1314709"/>
          </a:xfrm>
          <a:prstGeom prst="roundRect">
            <a:avLst>
              <a:gd name="adj" fmla="val 8594"/>
            </a:avLst>
          </a:prstGeom>
          <a:solidFill>
            <a:srgbClr val="FFFFFF">
              <a:shade val="85000"/>
            </a:srgbClr>
          </a:solidFill>
          <a:ln>
            <a:noFill/>
          </a:ln>
          <a:effectLst/>
          <a:extLst/>
        </p:spPr>
      </p:pic>
      <p:sp>
        <p:nvSpPr>
          <p:cNvPr id="5" name="Subtitle 2">
            <a:extLst/>
          </p:cNvPr>
          <p:cNvSpPr txBox="1">
            <a:spLocks/>
          </p:cNvSpPr>
          <p:nvPr/>
        </p:nvSpPr>
        <p:spPr>
          <a:xfrm>
            <a:off x="261752" y="5250412"/>
            <a:ext cx="2880320" cy="1340768"/>
          </a:xfrm>
          <a:prstGeom prst="rect">
            <a:avLst/>
          </a:prstGeom>
        </p:spPr>
        <p:txBody>
          <a:bodyPr vert="horz" lIns="91416" tIns="45708" rIns="91416" bIns="45708" rtlCol="0">
            <a:noAutofit/>
          </a:bodyPr>
          <a:lstStyle>
            <a:lvl1pPr marL="0" indent="0" algn="l" defTabSz="914400" rtl="0" eaLnBrk="1" latinLnBrk="0" hangingPunct="1">
              <a:lnSpc>
                <a:spcPct val="90000"/>
              </a:lnSpc>
              <a:spcBef>
                <a:spcPts val="1000"/>
              </a:spcBef>
              <a:buClr>
                <a:schemeClr val="accent2"/>
              </a:buClr>
              <a:buFont typeface="Arial" panose="020B0604020202020204" pitchFamily="34" charset="0"/>
              <a:buNone/>
              <a:defRPr lang="en-GB" sz="18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solidFill>
                  <a:schemeClr val="tx1"/>
                </a:solidFill>
                <a:latin typeface="Arial" panose="020B0604020202020204" pitchFamily="34" charset="0"/>
              </a:rPr>
              <a:t>Submitted By:</a:t>
            </a:r>
          </a:p>
          <a:p>
            <a:r>
              <a:rPr lang="en-US" sz="2200" b="1" dirty="0">
                <a:solidFill>
                  <a:schemeClr val="tx1"/>
                </a:solidFill>
                <a:latin typeface="Arial" panose="020B0604020202020204" pitchFamily="34" charset="0"/>
              </a:rPr>
              <a:t>Tanishq Porwal </a:t>
            </a:r>
          </a:p>
          <a:p>
            <a:r>
              <a:rPr lang="en-US" sz="2200" b="1" dirty="0">
                <a:solidFill>
                  <a:schemeClr val="tx1"/>
                </a:solidFill>
                <a:latin typeface="Arial" panose="020B0604020202020204" pitchFamily="34" charset="0"/>
              </a:rPr>
              <a:t>EN18CS301280</a:t>
            </a:r>
          </a:p>
        </p:txBody>
      </p:sp>
      <p:sp>
        <p:nvSpPr>
          <p:cNvPr id="6" name="Title 1">
            <a:extLst/>
          </p:cNvPr>
          <p:cNvSpPr txBox="1">
            <a:spLocks/>
          </p:cNvSpPr>
          <p:nvPr/>
        </p:nvSpPr>
        <p:spPr>
          <a:xfrm>
            <a:off x="405780" y="4230370"/>
            <a:ext cx="10011830" cy="764884"/>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600" kern="1200" spc="100" baseline="0">
                <a:solidFill>
                  <a:schemeClr val="tx1"/>
                </a:solidFill>
                <a:latin typeface="+mj-lt"/>
                <a:ea typeface="+mj-ea"/>
                <a:cs typeface="+mj-cs"/>
              </a:defRPr>
            </a:lvl1pPr>
          </a:lstStyle>
          <a:p>
            <a:pPr algn="ctr">
              <a:lnSpc>
                <a:spcPct val="170000"/>
              </a:lnSpc>
            </a:pPr>
            <a:r>
              <a:rPr lang="en-US" sz="2800" b="1" dirty="0">
                <a:latin typeface="Arial" panose="020B0604020202020204" pitchFamily="34" charset="0"/>
                <a:cs typeface="Arial" panose="020B0604020202020204" pitchFamily="34" charset="0"/>
              </a:rPr>
              <a:t>Department of Computer Science and Engineering</a:t>
            </a:r>
          </a:p>
        </p:txBody>
      </p:sp>
    </p:spTree>
    <p:extLst>
      <p:ext uri="{BB962C8B-B14F-4D97-AF65-F5344CB8AC3E}">
        <p14:creationId xmlns:p14="http://schemas.microsoft.com/office/powerpoint/2010/main" val="394693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333772" y="1340768"/>
            <a:ext cx="11521280" cy="476617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000"/>
              </a:spcBef>
              <a:spcAft>
                <a:spcPts val="600"/>
              </a:spcAft>
              <a:buNone/>
            </a:pPr>
            <a:r>
              <a:rPr lang="en-IN" sz="1800" dirty="0">
                <a:latin typeface="Arial" panose="020B0604020202020204" pitchFamily="34" charset="0"/>
                <a:cs typeface="Arial" panose="020B0604020202020204" pitchFamily="34" charset="0"/>
              </a:rPr>
              <a:t>It is a distributed system for storing and accessing files, websites, applications, and data. It is  basically a peer-to-peer (p2p) storage network. Content is accessible through peers located anywhere in the world, that might relay information, store it, or do both. IPFS knows how to find what you ask for using its content address rather than its location.</a:t>
            </a:r>
          </a:p>
          <a:p>
            <a:pPr algn="just">
              <a:lnSpc>
                <a:spcPct val="150000"/>
              </a:lnSpc>
              <a:spcBef>
                <a:spcPts val="1000"/>
              </a:spcBef>
              <a:spcAft>
                <a:spcPts val="600"/>
              </a:spcAft>
            </a:pPr>
            <a:endParaRPr lang="en-IN" sz="1800" dirty="0">
              <a:latin typeface="Arial" panose="020B0604020202020204" pitchFamily="34" charset="0"/>
              <a:cs typeface="Arial" panose="020B0604020202020204" pitchFamily="34" charset="0"/>
            </a:endParaRPr>
          </a:p>
          <a:p>
            <a:pPr algn="just">
              <a:lnSpc>
                <a:spcPct val="150000"/>
              </a:lnSpc>
              <a:spcBef>
                <a:spcPts val="1000"/>
              </a:spcBef>
              <a:spcAft>
                <a:spcPts val="600"/>
              </a:spcAft>
            </a:pPr>
            <a:endParaRPr lang="en-IN" sz="1800" dirty="0">
              <a:latin typeface="Arial" panose="020B0604020202020204" pitchFamily="34" charset="0"/>
              <a:cs typeface="Arial" panose="020B0604020202020204" pitchFamily="34" charset="0"/>
            </a:endParaRPr>
          </a:p>
          <a:p>
            <a:pPr algn="just">
              <a:lnSpc>
                <a:spcPct val="150000"/>
              </a:lnSpc>
              <a:spcBef>
                <a:spcPts val="1000"/>
              </a:spcBef>
              <a:spcAft>
                <a:spcPts val="600"/>
              </a:spcAft>
            </a:pPr>
            <a:endParaRPr lang="en-IN" sz="1800" dirty="0">
              <a:latin typeface="Arial" panose="020B0604020202020204" pitchFamily="34" charset="0"/>
              <a:cs typeface="Arial" panose="020B0604020202020204" pitchFamily="34" charset="0"/>
            </a:endParaRPr>
          </a:p>
          <a:p>
            <a:pPr marL="0" indent="0" algn="just">
              <a:lnSpc>
                <a:spcPct val="150000"/>
              </a:lnSpc>
              <a:spcBef>
                <a:spcPts val="1000"/>
              </a:spcBef>
              <a:spcAft>
                <a:spcPts val="600"/>
              </a:spcAft>
              <a:buNone/>
            </a:pPr>
            <a:endParaRPr lang="en-IN" sz="1800" dirty="0">
              <a:latin typeface="Arial" panose="020B0604020202020204" pitchFamily="34" charset="0"/>
              <a:cs typeface="Arial" panose="020B0604020202020204" pitchFamily="34" charset="0"/>
            </a:endParaRPr>
          </a:p>
        </p:txBody>
      </p:sp>
      <p:pic>
        <p:nvPicPr>
          <p:cNvPr id="2050" name="Picture 2" descr="What is IFPS? The hard drive for Blockchain. - iCommunity Lab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5860" y="3409778"/>
            <a:ext cx="4470209" cy="2134525"/>
          </a:xfrm>
          <a:prstGeom prst="roundRect">
            <a:avLst>
              <a:gd name="adj" fmla="val 8594"/>
            </a:avLst>
          </a:prstGeom>
          <a:solidFill>
            <a:srgbClr val="FFFFFF">
              <a:shade val="85000"/>
            </a:srgbClr>
          </a:solidFill>
          <a:ln w="12700">
            <a:solidFill>
              <a:schemeClr val="tx1"/>
            </a:solidFill>
          </a:ln>
          <a:effectLst/>
          <a:extLst/>
        </p:spPr>
      </p:pic>
      <p:pic>
        <p:nvPicPr>
          <p:cNvPr id="2056" name="Picture 8" descr="What is IFPS? The hard drive for Blockchain. - iCommunity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492" y="3409778"/>
            <a:ext cx="3672408" cy="210551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6">
            <a:extLst/>
          </p:cNvPr>
          <p:cNvSpPr txBox="1">
            <a:spLocks/>
          </p:cNvSpPr>
          <p:nvPr/>
        </p:nvSpPr>
        <p:spPr>
          <a:xfrm>
            <a:off x="333772" y="404664"/>
            <a:ext cx="1397521" cy="535531"/>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IPFS</a:t>
            </a:r>
          </a:p>
        </p:txBody>
      </p:sp>
    </p:spTree>
    <p:extLst>
      <p:ext uri="{BB962C8B-B14F-4D97-AF65-F5344CB8AC3E}">
        <p14:creationId xmlns:p14="http://schemas.microsoft.com/office/powerpoint/2010/main" val="101873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477788" y="1772816"/>
            <a:ext cx="11593288" cy="403244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000"/>
              </a:spcBef>
              <a:spcAft>
                <a:spcPts val="600"/>
              </a:spcAft>
              <a:buNone/>
            </a:pPr>
            <a:r>
              <a:rPr lang="en-US" sz="1800" dirty="0">
                <a:latin typeface="Arial" panose="020B0604020202020204" pitchFamily="34" charset="0"/>
                <a:cs typeface="Arial" panose="020B0604020202020204" pitchFamily="34" charset="0"/>
              </a:rPr>
              <a:t>JavaScript is a lightweight, cross-platform, object-oriented and interpreted scripting language which is used to make webpages interactive (e.g., having complex animations, clickable buttons, popup menus, etc.). </a:t>
            </a:r>
          </a:p>
          <a:p>
            <a:pPr marL="0" indent="0" algn="just">
              <a:lnSpc>
                <a:spcPct val="150000"/>
              </a:lnSpc>
              <a:spcBef>
                <a:spcPts val="1000"/>
              </a:spcBef>
              <a:spcAft>
                <a:spcPts val="600"/>
              </a:spcAft>
              <a:buNone/>
            </a:pPr>
            <a:r>
              <a:rPr lang="en-US" sz="1800" dirty="0">
                <a:latin typeface="Arial" panose="020B0604020202020204" pitchFamily="34" charset="0"/>
                <a:cs typeface="Arial" panose="020B0604020202020204" pitchFamily="34" charset="0"/>
              </a:rPr>
              <a:t>JavaScript can be used for Client-side developments as well as Server-side developments. </a:t>
            </a:r>
            <a:endParaRPr lang="en-IN" sz="1800" dirty="0">
              <a:latin typeface="Arial" panose="020B0604020202020204" pitchFamily="34" charset="0"/>
              <a:cs typeface="Arial" panose="020B0604020202020204" pitchFamily="34" charset="0"/>
            </a:endParaRPr>
          </a:p>
          <a:p>
            <a:pPr marL="0" indent="0" algn="just">
              <a:lnSpc>
                <a:spcPct val="150000"/>
              </a:lnSpc>
              <a:spcBef>
                <a:spcPts val="1000"/>
              </a:spcBef>
              <a:spcAft>
                <a:spcPts val="600"/>
              </a:spcAft>
              <a:buNone/>
            </a:pPr>
            <a:r>
              <a:rPr lang="en-IN" sz="1800" b="1" dirty="0" err="1">
                <a:latin typeface="Arial" panose="020B0604020202020204" pitchFamily="34" charset="0"/>
                <a:cs typeface="Arial" panose="020B0604020202020204" pitchFamily="34" charset="0"/>
              </a:rPr>
              <a:t>Callback</a:t>
            </a:r>
            <a:r>
              <a:rPr lang="en-IN" sz="1800" b="1" dirty="0">
                <a:latin typeface="Arial" panose="020B0604020202020204" pitchFamily="34" charset="0"/>
                <a:cs typeface="Arial" panose="020B0604020202020204" pitchFamily="34" charset="0"/>
              </a:rPr>
              <a:t> Function: </a:t>
            </a:r>
            <a:r>
              <a:rPr lang="en-IN" sz="1800" dirty="0">
                <a:latin typeface="Arial" panose="020B0604020202020204" pitchFamily="34" charset="0"/>
                <a:cs typeface="Arial" panose="020B0604020202020204" pitchFamily="34" charset="0"/>
              </a:rPr>
              <a:t>A </a:t>
            </a:r>
            <a:r>
              <a:rPr lang="en-IN" sz="1800" dirty="0" err="1">
                <a:latin typeface="Arial" panose="020B0604020202020204" pitchFamily="34" charset="0"/>
                <a:cs typeface="Arial" panose="020B0604020202020204" pitchFamily="34" charset="0"/>
              </a:rPr>
              <a:t>callback</a:t>
            </a:r>
            <a:r>
              <a:rPr lang="en-IN" sz="1800" dirty="0">
                <a:latin typeface="Arial" panose="020B0604020202020204" pitchFamily="34" charset="0"/>
                <a:cs typeface="Arial" panose="020B0604020202020204" pitchFamily="34" charset="0"/>
              </a:rPr>
              <a:t> is a function that is passed as an argument to another function. This technique allows a function to call another function. </a:t>
            </a:r>
          </a:p>
          <a:p>
            <a:pPr marL="0" indent="0" algn="just">
              <a:lnSpc>
                <a:spcPct val="150000"/>
              </a:lnSpc>
              <a:spcBef>
                <a:spcPts val="1000"/>
              </a:spcBef>
              <a:spcAft>
                <a:spcPts val="600"/>
              </a:spcAft>
              <a:buNone/>
            </a:pPr>
            <a:r>
              <a:rPr lang="en-IN" sz="1800" b="1" dirty="0" err="1">
                <a:latin typeface="Arial" panose="020B0604020202020204" pitchFamily="34" charset="0"/>
                <a:cs typeface="Arial" panose="020B0604020202020204" pitchFamily="34" charset="0"/>
              </a:rPr>
              <a:t>Async</a:t>
            </a:r>
            <a:r>
              <a:rPr lang="en-IN" sz="1800" b="1" dirty="0">
                <a:latin typeface="Arial" panose="020B0604020202020204" pitchFamily="34" charset="0"/>
                <a:cs typeface="Arial" panose="020B0604020202020204" pitchFamily="34" charset="0"/>
              </a:rPr>
              <a:t> &amp; Await Function: </a:t>
            </a:r>
            <a:r>
              <a:rPr lang="en-US" sz="1800" dirty="0">
                <a:latin typeface="Arial" panose="020B0604020202020204" pitchFamily="34" charset="0"/>
                <a:cs typeface="Arial" panose="020B0604020202020204" pitchFamily="34" charset="0"/>
              </a:rPr>
              <a:t>An </a:t>
            </a:r>
            <a:r>
              <a:rPr lang="en-US" sz="1800" dirty="0" err="1">
                <a:latin typeface="Arial" panose="020B0604020202020204" pitchFamily="34" charset="0"/>
                <a:cs typeface="Arial" panose="020B0604020202020204" pitchFamily="34" charset="0"/>
              </a:rPr>
              <a:t>async</a:t>
            </a:r>
            <a:r>
              <a:rPr lang="en-US" sz="1800" dirty="0">
                <a:latin typeface="Arial" panose="020B0604020202020204" pitchFamily="34" charset="0"/>
                <a:cs typeface="Arial" panose="020B0604020202020204" pitchFamily="34" charset="0"/>
              </a:rPr>
              <a:t> function is a function declared with the </a:t>
            </a:r>
            <a:r>
              <a:rPr lang="en-US" sz="1800" dirty="0" err="1">
                <a:latin typeface="Arial" panose="020B0604020202020204" pitchFamily="34" charset="0"/>
                <a:cs typeface="Arial" panose="020B0604020202020204" pitchFamily="34" charset="0"/>
              </a:rPr>
              <a:t>async</a:t>
            </a:r>
            <a:r>
              <a:rPr lang="en-US" sz="1800" dirty="0">
                <a:latin typeface="Arial" panose="020B0604020202020204" pitchFamily="34" charset="0"/>
                <a:cs typeface="Arial" panose="020B0604020202020204" pitchFamily="34" charset="0"/>
              </a:rPr>
              <a:t> keyword, and the await keyword is permitted within it. The </a:t>
            </a:r>
            <a:r>
              <a:rPr lang="en-US" sz="1800" dirty="0" err="1">
                <a:latin typeface="Arial" panose="020B0604020202020204" pitchFamily="34" charset="0"/>
                <a:cs typeface="Arial" panose="020B0604020202020204" pitchFamily="34" charset="0"/>
              </a:rPr>
              <a:t>async</a:t>
            </a:r>
            <a:r>
              <a:rPr lang="en-US" sz="1800" dirty="0">
                <a:latin typeface="Arial" panose="020B0604020202020204" pitchFamily="34" charset="0"/>
                <a:cs typeface="Arial" panose="020B0604020202020204" pitchFamily="34" charset="0"/>
              </a:rPr>
              <a:t> and await keywords enable asynchronous, promise-based behavior to be written in a cleaner style, avoiding the need to explicitly configure promise chains. </a:t>
            </a:r>
            <a:endParaRPr lang="en-IN" sz="1800" b="1" dirty="0">
              <a:latin typeface="Arial" panose="020B0604020202020204" pitchFamily="34" charset="0"/>
              <a:cs typeface="Arial" panose="020B0604020202020204" pitchFamily="34" charset="0"/>
            </a:endParaRPr>
          </a:p>
        </p:txBody>
      </p:sp>
      <p:sp>
        <p:nvSpPr>
          <p:cNvPr id="4" name="Title 6">
            <a:extLst/>
          </p:cNvPr>
          <p:cNvSpPr txBox="1">
            <a:spLocks/>
          </p:cNvSpPr>
          <p:nvPr/>
        </p:nvSpPr>
        <p:spPr>
          <a:xfrm>
            <a:off x="477788" y="692696"/>
            <a:ext cx="2736304" cy="535531"/>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JavaScript</a:t>
            </a:r>
          </a:p>
        </p:txBody>
      </p:sp>
    </p:spTree>
    <p:extLst>
      <p:ext uri="{BB962C8B-B14F-4D97-AF65-F5344CB8AC3E}">
        <p14:creationId xmlns:p14="http://schemas.microsoft.com/office/powerpoint/2010/main" val="426146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477788" y="1268760"/>
            <a:ext cx="11593288" cy="446449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buNone/>
            </a:pPr>
            <a:r>
              <a:rPr lang="en-US" sz="1800" dirty="0">
                <a:latin typeface="Arial" panose="020B0604020202020204" pitchFamily="34" charset="0"/>
                <a:cs typeface="Arial" panose="020B0604020202020204" pitchFamily="34" charset="0"/>
              </a:rPr>
              <a:t>Web3.js is a collection of libraries that allow you to interact with a local or remote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node using HTTP, IPC or </a:t>
            </a:r>
            <a:r>
              <a:rPr lang="en-US" sz="1800" dirty="0" err="1">
                <a:latin typeface="Arial" panose="020B0604020202020204" pitchFamily="34" charset="0"/>
                <a:cs typeface="Arial" panose="020B0604020202020204" pitchFamily="34" charset="0"/>
              </a:rPr>
              <a:t>WebSocket</a:t>
            </a:r>
            <a:r>
              <a:rPr lang="en-US" sz="1800" dirty="0">
                <a:latin typeface="Arial" panose="020B0604020202020204" pitchFamily="34" charset="0"/>
                <a:cs typeface="Arial" panose="020B0604020202020204" pitchFamily="34" charset="0"/>
              </a:rPr>
              <a:t>. It is a collection of JS libraries and </a:t>
            </a:r>
            <a:r>
              <a:rPr lang="en-IN" sz="1800" dirty="0">
                <a:latin typeface="Arial" panose="020B0604020202020204" pitchFamily="34" charset="0"/>
                <a:cs typeface="Arial" panose="020B0604020202020204" pitchFamily="34" charset="0"/>
              </a:rPr>
              <a:t>helps us to communicate with Smart Contract through </a:t>
            </a:r>
            <a:r>
              <a:rPr lang="en-IN" sz="1800" dirty="0" err="1">
                <a:latin typeface="Arial" panose="020B0604020202020204" pitchFamily="34" charset="0"/>
                <a:cs typeface="Arial" panose="020B0604020202020204" pitchFamily="34" charset="0"/>
              </a:rPr>
              <a:t>MetaMask</a:t>
            </a:r>
            <a:r>
              <a:rPr lang="en-IN" sz="1800" dirty="0">
                <a:latin typeface="Arial" panose="020B0604020202020204" pitchFamily="34" charset="0"/>
                <a:cs typeface="Arial" panose="020B0604020202020204" pitchFamily="34" charset="0"/>
              </a:rPr>
              <a:t>.</a:t>
            </a:r>
          </a:p>
          <a:p>
            <a:pPr marL="0" indent="0" algn="just" fontAlgn="base">
              <a:lnSpc>
                <a:spcPct val="150000"/>
              </a:lnSpc>
              <a:buNone/>
            </a:pPr>
            <a:r>
              <a:rPr lang="en-IN" sz="1800" dirty="0">
                <a:latin typeface="Arial" panose="020B0604020202020204" pitchFamily="34" charset="0"/>
                <a:cs typeface="Arial" panose="020B0604020202020204" pitchFamily="34" charset="0"/>
              </a:rPr>
              <a:t>There are various methods provided by web3. Some of them are:</a:t>
            </a:r>
          </a:p>
          <a:p>
            <a:pPr marL="447675" lvl="0" algn="just" fontAlgn="base">
              <a:lnSpc>
                <a:spcPct val="150000"/>
              </a:lnSpc>
            </a:pPr>
            <a:r>
              <a:rPr lang="en-IN" sz="1800" b="1" dirty="0">
                <a:latin typeface="Arial" panose="020B0604020202020204" pitchFamily="34" charset="0"/>
                <a:cs typeface="Arial" panose="020B0604020202020204" pitchFamily="34" charset="0"/>
              </a:rPr>
              <a:t>web3.eth.getAccounts: </a:t>
            </a:r>
            <a:r>
              <a:rPr lang="en-IN" sz="1800" dirty="0">
                <a:latin typeface="Arial" panose="020B0604020202020204" pitchFamily="34" charset="0"/>
                <a:cs typeface="Arial" panose="020B0604020202020204" pitchFamily="34" charset="0"/>
              </a:rPr>
              <a:t>It returns a list of accounts the node controls in the form of an array.</a:t>
            </a:r>
          </a:p>
          <a:p>
            <a:pPr marL="447675" lvl="0" algn="just" fontAlgn="base">
              <a:lnSpc>
                <a:spcPct val="150000"/>
              </a:lnSpc>
            </a:pPr>
            <a:r>
              <a:rPr lang="en-IN" sz="1800" b="1" dirty="0">
                <a:latin typeface="Arial" panose="020B0604020202020204" pitchFamily="34" charset="0"/>
                <a:cs typeface="Arial" panose="020B0604020202020204" pitchFamily="34" charset="0"/>
              </a:rPr>
              <a:t>web3.eth.getBalance:</a:t>
            </a:r>
            <a:r>
              <a:rPr lang="en-IN" sz="1800" dirty="0">
                <a:latin typeface="Arial" panose="020B0604020202020204" pitchFamily="34" charset="0"/>
                <a:cs typeface="Arial" panose="020B0604020202020204" pitchFamily="34" charset="0"/>
              </a:rPr>
              <a:t> It returns the current balance for the given wallet address in </a:t>
            </a:r>
            <a:r>
              <a:rPr lang="en-IN" sz="1800" dirty="0" err="1">
                <a:latin typeface="Arial" panose="020B0604020202020204" pitchFamily="34" charset="0"/>
                <a:cs typeface="Arial" panose="020B0604020202020204" pitchFamily="34" charset="0"/>
              </a:rPr>
              <a:t>wei</a:t>
            </a:r>
            <a:r>
              <a:rPr lang="en-IN" sz="1800" dirty="0">
                <a:latin typeface="Arial" panose="020B0604020202020204" pitchFamily="34" charset="0"/>
                <a:cs typeface="Arial" panose="020B0604020202020204" pitchFamily="34" charset="0"/>
              </a:rPr>
              <a:t>.</a:t>
            </a:r>
          </a:p>
          <a:p>
            <a:pPr marL="447675" algn="just">
              <a:lnSpc>
                <a:spcPct val="150000"/>
              </a:lnSpc>
            </a:pPr>
            <a:r>
              <a:rPr lang="en-IN" sz="1800" b="1" dirty="0">
                <a:latin typeface="Arial" panose="020B0604020202020204" pitchFamily="34" charset="0"/>
                <a:cs typeface="Arial" panose="020B0604020202020204" pitchFamily="34" charset="0"/>
              </a:rPr>
              <a:t>web3.eth.getTransactionReceipt: </a:t>
            </a:r>
            <a:r>
              <a:rPr lang="en-IN" sz="1800" dirty="0">
                <a:latin typeface="Arial" panose="020B0604020202020204" pitchFamily="34" charset="0"/>
                <a:cs typeface="Arial" panose="020B0604020202020204" pitchFamily="34" charset="0"/>
              </a:rPr>
              <a:t>It returns the receipt of a transaction by transaction hash. The receipt is not available for pending transactions and returns null.</a:t>
            </a:r>
          </a:p>
        </p:txBody>
      </p:sp>
      <p:sp>
        <p:nvSpPr>
          <p:cNvPr id="4" name="Title 6">
            <a:extLst/>
          </p:cNvPr>
          <p:cNvSpPr txBox="1">
            <a:spLocks/>
          </p:cNvSpPr>
          <p:nvPr/>
        </p:nvSpPr>
        <p:spPr>
          <a:xfrm>
            <a:off x="477788" y="476672"/>
            <a:ext cx="2232248" cy="535531"/>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Web3.js</a:t>
            </a:r>
          </a:p>
        </p:txBody>
      </p:sp>
    </p:spTree>
    <p:extLst>
      <p:ext uri="{BB962C8B-B14F-4D97-AF65-F5344CB8AC3E}">
        <p14:creationId xmlns:p14="http://schemas.microsoft.com/office/powerpoint/2010/main" val="180301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477788" y="651536"/>
            <a:ext cx="11233248" cy="374441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lnSpc>
                <a:spcPct val="150000"/>
              </a:lnSpc>
            </a:pPr>
            <a:r>
              <a:rPr lang="en-US" sz="1800" dirty="0" err="1">
                <a:latin typeface="Arial" panose="020B0604020202020204" pitchFamily="34" charset="0"/>
                <a:cs typeface="Arial" panose="020B0604020202020204" pitchFamily="34" charset="0"/>
              </a:rPr>
              <a:t>MetaMask</a:t>
            </a:r>
            <a:r>
              <a:rPr lang="en-US" sz="1800" dirty="0">
                <a:latin typeface="Arial" panose="020B0604020202020204" pitchFamily="34" charset="0"/>
                <a:cs typeface="Arial" panose="020B0604020202020204" pitchFamily="34" charset="0"/>
              </a:rPr>
              <a:t> is a crypto wallet and gateway to blockchain apps.</a:t>
            </a:r>
          </a:p>
          <a:p>
            <a:pPr algn="just">
              <a:lnSpc>
                <a:spcPct val="150000"/>
              </a:lnSpc>
            </a:pPr>
            <a:r>
              <a:rPr lang="en-IN" sz="1800" dirty="0">
                <a:latin typeface="Arial" panose="020B0604020202020204" pitchFamily="34" charset="0"/>
                <a:cs typeface="Arial" panose="020B0604020202020204" pitchFamily="34" charset="0"/>
              </a:rPr>
              <a:t>It allows users to access their </a:t>
            </a:r>
            <a:r>
              <a:rPr lang="en-IN" sz="1800" dirty="0" err="1">
                <a:latin typeface="Arial" panose="020B0604020202020204" pitchFamily="34" charset="0"/>
                <a:cs typeface="Arial" panose="020B0604020202020204" pitchFamily="34" charset="0"/>
              </a:rPr>
              <a:t>Ethereum</a:t>
            </a:r>
            <a:r>
              <a:rPr lang="en-IN" sz="1800" dirty="0">
                <a:latin typeface="Arial" panose="020B0604020202020204" pitchFamily="34" charset="0"/>
                <a:cs typeface="Arial" panose="020B0604020202020204" pitchFamily="34" charset="0"/>
              </a:rPr>
              <a:t> wallet through a browser extension or mobile app, which can then be used to interact with decentralized applications.</a:t>
            </a:r>
          </a:p>
          <a:p>
            <a:pPr algn="just">
              <a:lnSpc>
                <a:spcPct val="150000"/>
              </a:lnSpc>
            </a:pPr>
            <a:r>
              <a:rPr lang="en-US" sz="1800" dirty="0" err="1">
                <a:latin typeface="Arial" panose="020B0604020202020204" pitchFamily="34" charset="0"/>
                <a:cs typeface="Arial" panose="020B0604020202020204" pitchFamily="34" charset="0"/>
              </a:rPr>
              <a:t>MetaMask</a:t>
            </a:r>
            <a:r>
              <a:rPr lang="en-US" sz="1800" dirty="0">
                <a:latin typeface="Arial" panose="020B0604020202020204" pitchFamily="34" charset="0"/>
                <a:cs typeface="Arial" panose="020B0604020202020204" pitchFamily="34" charset="0"/>
              </a:rPr>
              <a:t> provides the simplest yet most secure way to connect to blockchain-based applications. </a:t>
            </a:r>
          </a:p>
          <a:p>
            <a:pPr algn="just">
              <a:lnSpc>
                <a:spcPct val="150000"/>
              </a:lnSpc>
            </a:pPr>
            <a:r>
              <a:rPr lang="en-US" sz="1800" dirty="0">
                <a:latin typeface="Arial" panose="020B0604020202020204" pitchFamily="34" charset="0"/>
                <a:cs typeface="Arial" panose="020B0604020202020204" pitchFamily="34" charset="0"/>
              </a:rPr>
              <a:t>It comes pre-loaded with fast connections to the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blockchain and several test networks such as </a:t>
            </a:r>
            <a:r>
              <a:rPr lang="en-US" sz="1800" dirty="0" err="1">
                <a:latin typeface="Arial" panose="020B0604020202020204" pitchFamily="34" charset="0"/>
                <a:cs typeface="Arial" panose="020B0604020202020204" pitchFamily="34" charset="0"/>
              </a:rPr>
              <a:t>Rinkeby</a:t>
            </a:r>
            <a:r>
              <a:rPr lang="en-US" sz="1800" dirty="0">
                <a:latin typeface="Arial" panose="020B0604020202020204" pitchFamily="34" charset="0"/>
                <a:cs typeface="Arial" panose="020B0604020202020204" pitchFamily="34" charset="0"/>
              </a:rPr>
              <a:t> (An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test network that allows for blockchain development testing before deployment on </a:t>
            </a:r>
            <a:r>
              <a:rPr lang="en-US" sz="1800" dirty="0" err="1">
                <a:latin typeface="Arial" panose="020B0604020202020204" pitchFamily="34" charset="0"/>
                <a:cs typeface="Arial" panose="020B0604020202020204" pitchFamily="34" charset="0"/>
              </a:rPr>
              <a:t>Mainnet</a:t>
            </a:r>
            <a:r>
              <a:rPr lang="en-US" sz="1800" dirty="0">
                <a:latin typeface="Arial" panose="020B0604020202020204" pitchFamily="34" charset="0"/>
                <a:cs typeface="Arial" panose="020B0604020202020204" pitchFamily="34" charset="0"/>
              </a:rPr>
              <a:t>, the main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network). </a:t>
            </a:r>
            <a:endParaRPr lang="en-IN" sz="1800" dirty="0">
              <a:latin typeface="Arial" panose="020B0604020202020204" pitchFamily="34" charset="0"/>
              <a:cs typeface="Arial" panose="020B0604020202020204" pitchFamily="34" charset="0"/>
            </a:endParaRPr>
          </a:p>
        </p:txBody>
      </p:sp>
      <p:sp>
        <p:nvSpPr>
          <p:cNvPr id="4" name="Title 6">
            <a:extLst/>
          </p:cNvPr>
          <p:cNvSpPr txBox="1">
            <a:spLocks/>
          </p:cNvSpPr>
          <p:nvPr/>
        </p:nvSpPr>
        <p:spPr>
          <a:xfrm>
            <a:off x="195464" y="85157"/>
            <a:ext cx="2808312" cy="535531"/>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err="1">
                <a:latin typeface="Arial" panose="020B0604020202020204" pitchFamily="34" charset="0"/>
                <a:cs typeface="Arial" panose="020B0604020202020204" pitchFamily="34" charset="0"/>
              </a:rPr>
              <a:t>MetaMask</a:t>
            </a:r>
            <a:endParaRPr lang="en-US" b="1" dirty="0">
              <a:latin typeface="Arial" panose="020B0604020202020204" pitchFamily="34" charset="0"/>
              <a:cs typeface="Arial" panose="020B0604020202020204" pitchFamily="34" charset="0"/>
            </a:endParaRPr>
          </a:p>
        </p:txBody>
      </p:sp>
      <p:pic>
        <p:nvPicPr>
          <p:cNvPr id="6" name="Picture 5" descr="MetaMask - Blockchain Wallet - Apps on Google Pla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8028" y="4941166"/>
            <a:ext cx="1849120" cy="901065"/>
          </a:xfrm>
          <a:prstGeom prst="rect">
            <a:avLst/>
          </a:prstGeom>
          <a:noFill/>
          <a:ln>
            <a:noFill/>
          </a:ln>
        </p:spPr>
      </p:pic>
      <p:pic>
        <p:nvPicPr>
          <p:cNvPr id="2050" name="Picture 2" descr="MetaMask"/>
          <p:cNvPicPr>
            <a:picLocks noChangeAspect="1" noChangeArrowheads="1"/>
          </p:cNvPicPr>
          <p:nvPr/>
        </p:nvPicPr>
        <p:blipFill>
          <a:blip r:embed="rId3" cstate="print">
            <a:extLst>
              <a:ext uri="{28A0092B-C50C-407E-A947-70E740481C1C}">
                <a14:useLocalDpi xmlns:a14="http://schemas.microsoft.com/office/drawing/2010/main" val="0"/>
              </a:ext>
            </a:extLst>
          </a:blip>
          <a:srcRect l="1370" t="815" b="1086"/>
          <a:stretch>
            <a:fillRect/>
          </a:stretch>
        </p:blipFill>
        <p:spPr bwMode="auto">
          <a:xfrm>
            <a:off x="6742484" y="3989937"/>
            <a:ext cx="16764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882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477788" y="568715"/>
            <a:ext cx="11593288" cy="237626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50000"/>
              </a:lnSpc>
              <a:buNone/>
            </a:pPr>
            <a:r>
              <a:rPr lang="en-US" sz="1800" dirty="0">
                <a:latin typeface="Arial" panose="020B0604020202020204" pitchFamily="34" charset="0"/>
                <a:cs typeface="Arial" panose="020B0604020202020204" pitchFamily="34" charset="0"/>
              </a:rPr>
              <a:t>Ganache is a personal blockchain for rapid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and Corda distributed application development. You can use Ganache across the entire development cycle: enabling you to develop, deploy, and test your </a:t>
            </a:r>
            <a:r>
              <a:rPr lang="en-US" sz="1800" dirty="0" err="1">
                <a:latin typeface="Arial" panose="020B0604020202020204" pitchFamily="34" charset="0"/>
                <a:cs typeface="Arial" panose="020B0604020202020204" pitchFamily="34" charset="0"/>
              </a:rPr>
              <a:t>dApps</a:t>
            </a:r>
            <a:r>
              <a:rPr lang="en-US" sz="1800" dirty="0">
                <a:latin typeface="Arial" panose="020B0604020202020204" pitchFamily="34" charset="0"/>
                <a:cs typeface="Arial" panose="020B0604020202020204" pitchFamily="34" charset="0"/>
              </a:rPr>
              <a:t> in a safe and deterministic environment.</a:t>
            </a:r>
          </a:p>
          <a:p>
            <a:pPr marL="0" indent="0">
              <a:lnSpc>
                <a:spcPct val="150000"/>
              </a:lnSpc>
              <a:buNone/>
            </a:pPr>
            <a:r>
              <a:rPr lang="en-US" sz="1800" dirty="0">
                <a:latin typeface="Arial" panose="020B0604020202020204" pitchFamily="34" charset="0"/>
                <a:cs typeface="Arial" panose="020B0604020202020204" pitchFamily="34" charset="0"/>
              </a:rPr>
              <a:t>In short, it is your local blockchain simulator which quickly fire up a personal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blockchain which you can use to run tests, execute commands, and inspect state while controlling how the chain operates.</a:t>
            </a:r>
            <a:endParaRPr lang="en-IN" sz="1800" dirty="0">
              <a:latin typeface="Arial" panose="020B0604020202020204" pitchFamily="34" charset="0"/>
              <a:cs typeface="Arial" panose="020B0604020202020204" pitchFamily="34" charset="0"/>
            </a:endParaRPr>
          </a:p>
        </p:txBody>
      </p:sp>
      <p:sp>
        <p:nvSpPr>
          <p:cNvPr id="4" name="Title 6">
            <a:extLst/>
          </p:cNvPr>
          <p:cNvSpPr txBox="1">
            <a:spLocks/>
          </p:cNvSpPr>
          <p:nvPr/>
        </p:nvSpPr>
        <p:spPr>
          <a:xfrm>
            <a:off x="477788" y="33184"/>
            <a:ext cx="2232248" cy="535531"/>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Ganache</a:t>
            </a:r>
          </a:p>
        </p:txBody>
      </p:sp>
      <p:pic>
        <p:nvPicPr>
          <p:cNvPr id="6" name="Picture 2" descr="Ethereum Gas Exactimation - Truffle Su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932" y="4293096"/>
            <a:ext cx="2751144" cy="9361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anache"/>
          <p:cNvPicPr>
            <a:picLocks noChangeAspect="1" noChangeArrowheads="1"/>
          </p:cNvPicPr>
          <p:nvPr/>
        </p:nvPicPr>
        <p:blipFill rotWithShape="1">
          <a:blip r:embed="rId3">
            <a:extLst>
              <a:ext uri="{28A0092B-C50C-407E-A947-70E740481C1C}">
                <a14:useLocalDpi xmlns:a14="http://schemas.microsoft.com/office/drawing/2010/main" val="0"/>
              </a:ext>
            </a:extLst>
          </a:blip>
          <a:srcRect r="66015" b="38799"/>
          <a:stretch/>
        </p:blipFill>
        <p:spPr bwMode="auto">
          <a:xfrm>
            <a:off x="6376253" y="2971250"/>
            <a:ext cx="4614704" cy="388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202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477788" y="908720"/>
            <a:ext cx="11593288" cy="528207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50000"/>
              </a:lnSpc>
              <a:buNone/>
            </a:pPr>
            <a:r>
              <a:rPr lang="en-US" sz="1800" dirty="0">
                <a:latin typeface="Arial" panose="020B0604020202020204" pitchFamily="34" charset="0"/>
                <a:cs typeface="Arial" panose="020B0604020202020204" pitchFamily="34" charset="0"/>
              </a:rPr>
              <a:t>Truffle is the most popular development tooling for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programmers. With truffle, we can easily deploy smart contracts and communicate with their underlying state without heavy client-side programming. It is an especially useful library for the testing and iteration of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smart contracts.</a:t>
            </a:r>
          </a:p>
          <a:p>
            <a:pPr marL="0" indent="0">
              <a:lnSpc>
                <a:spcPct val="150000"/>
              </a:lnSpc>
              <a:buNone/>
            </a:pPr>
            <a:r>
              <a:rPr lang="en-IN" sz="1800" b="1" dirty="0">
                <a:latin typeface="Arial" panose="020B0604020202020204" pitchFamily="34" charset="0"/>
                <a:cs typeface="Arial" panose="020B0604020202020204" pitchFamily="34" charset="0"/>
              </a:rPr>
              <a:t>truffle config.js: </a:t>
            </a:r>
            <a:r>
              <a:rPr lang="en-IN" sz="1800" dirty="0">
                <a:latin typeface="Arial" panose="020B0604020202020204" pitchFamily="34" charset="0"/>
                <a:cs typeface="Arial" panose="020B0604020202020204" pitchFamily="34" charset="0"/>
              </a:rPr>
              <a:t>It is a file that is used to configure the truffle project. It is seeded with some common settings for different networks and features like migration, compilation and testing. </a:t>
            </a:r>
          </a:p>
          <a:p>
            <a:pPr marL="0" indent="0">
              <a:lnSpc>
                <a:spcPct val="150000"/>
              </a:lnSpc>
              <a:buNone/>
            </a:pPr>
            <a:r>
              <a:rPr lang="en-IN" sz="1800" dirty="0">
                <a:latin typeface="Arial" panose="020B0604020202020204" pitchFamily="34" charset="0"/>
                <a:cs typeface="Arial" panose="020B0604020202020204" pitchFamily="34" charset="0"/>
              </a:rPr>
              <a:t>Some basic commands of Truffle are:</a:t>
            </a:r>
          </a:p>
          <a:p>
            <a:pPr marL="447675" lvl="0">
              <a:lnSpc>
                <a:spcPct val="150000"/>
              </a:lnSpc>
            </a:pPr>
            <a:r>
              <a:rPr lang="en-IN" sz="1800" b="1" dirty="0">
                <a:latin typeface="Arial" panose="020B0604020202020204" pitchFamily="34" charset="0"/>
                <a:cs typeface="Arial" panose="020B0604020202020204" pitchFamily="34" charset="0"/>
              </a:rPr>
              <a:t>truffle compile: </a:t>
            </a:r>
            <a:r>
              <a:rPr lang="en-IN" sz="1800" dirty="0">
                <a:latin typeface="Arial" panose="020B0604020202020204" pitchFamily="34" charset="0"/>
                <a:cs typeface="Arial" panose="020B0604020202020204" pitchFamily="34" charset="0"/>
              </a:rPr>
              <a:t>Used to compile the smart contracts.</a:t>
            </a:r>
          </a:p>
          <a:p>
            <a:pPr marL="447675" lvl="0">
              <a:lnSpc>
                <a:spcPct val="150000"/>
              </a:lnSpc>
            </a:pPr>
            <a:r>
              <a:rPr lang="en-IN" sz="1800" b="1" dirty="0">
                <a:latin typeface="Arial" panose="020B0604020202020204" pitchFamily="34" charset="0"/>
                <a:cs typeface="Arial" panose="020B0604020202020204" pitchFamily="34" charset="0"/>
              </a:rPr>
              <a:t>truffle migrate: </a:t>
            </a:r>
            <a:r>
              <a:rPr lang="en-IN" sz="1800" dirty="0">
                <a:latin typeface="Arial" panose="020B0604020202020204" pitchFamily="34" charset="0"/>
                <a:cs typeface="Arial" panose="020B0604020202020204" pitchFamily="34" charset="0"/>
              </a:rPr>
              <a:t>Used to deploy the smart contracts on the local blockchain network.</a:t>
            </a:r>
          </a:p>
          <a:p>
            <a:pPr marL="447675">
              <a:lnSpc>
                <a:spcPct val="150000"/>
              </a:lnSpc>
            </a:pPr>
            <a:r>
              <a:rPr lang="en-US" sz="1800" b="1" dirty="0">
                <a:latin typeface="Arial" panose="020B0604020202020204" pitchFamily="34" charset="0"/>
                <a:cs typeface="Arial" panose="020B0604020202020204" pitchFamily="34" charset="0"/>
              </a:rPr>
              <a:t>truffle migrate --reset: </a:t>
            </a:r>
            <a:r>
              <a:rPr lang="en-US" sz="1800" dirty="0">
                <a:latin typeface="Arial" panose="020B0604020202020204" pitchFamily="34" charset="0"/>
                <a:cs typeface="Arial" panose="020B0604020202020204" pitchFamily="34" charset="0"/>
              </a:rPr>
              <a:t>It runs all migrations from the beginning instead of running from the last completed migration.</a:t>
            </a:r>
            <a:endParaRPr lang="en-IN" sz="1800" dirty="0">
              <a:latin typeface="Arial" panose="020B0604020202020204" pitchFamily="34" charset="0"/>
              <a:cs typeface="Arial" panose="020B0604020202020204" pitchFamily="34" charset="0"/>
            </a:endParaRPr>
          </a:p>
          <a:p>
            <a:pPr marL="0" indent="0">
              <a:buNone/>
            </a:pPr>
            <a:endParaRPr lang="en-IN" dirty="0"/>
          </a:p>
        </p:txBody>
      </p:sp>
      <p:sp>
        <p:nvSpPr>
          <p:cNvPr id="4" name="Title 6">
            <a:extLst/>
          </p:cNvPr>
          <p:cNvSpPr txBox="1">
            <a:spLocks/>
          </p:cNvSpPr>
          <p:nvPr/>
        </p:nvSpPr>
        <p:spPr>
          <a:xfrm>
            <a:off x="477788" y="203679"/>
            <a:ext cx="2232248" cy="535531"/>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Truffle</a:t>
            </a:r>
          </a:p>
        </p:txBody>
      </p:sp>
      <p:pic>
        <p:nvPicPr>
          <p:cNvPr id="5" name="Picture 2" descr="Truffle Suite - Crunchbase Company Profile &amp;amp; Fund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6820" y="3284984"/>
            <a:ext cx="1328937" cy="1328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37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477788" y="908720"/>
            <a:ext cx="11377264" cy="528207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buNone/>
            </a:pPr>
            <a:r>
              <a:rPr lang="en-IN" sz="1800" dirty="0">
                <a:latin typeface="Arial" panose="020B0604020202020204" pitchFamily="34" charset="0"/>
                <a:cs typeface="Arial" panose="020B0604020202020204" pitchFamily="34" charset="0"/>
              </a:rPr>
              <a:t>Hardhat is an Ethereum development environment for professionals. It facilitates performing frequent tasks, such as running tests, automatically checking code for mistakes or interacting with a smart contract. It is built by the Nomic Foundation for the Ethereum community.</a:t>
            </a:r>
          </a:p>
          <a:p>
            <a:pPr marL="0" indent="0" algn="just">
              <a:lnSpc>
                <a:spcPct val="150000"/>
              </a:lnSpc>
              <a:buNone/>
            </a:pPr>
            <a:endParaRPr lang="en-IN" sz="1800" dirty="0">
              <a:latin typeface="Arial" panose="020B0604020202020204" pitchFamily="34" charset="0"/>
              <a:cs typeface="Arial" panose="020B0604020202020204" pitchFamily="34" charset="0"/>
            </a:endParaRPr>
          </a:p>
          <a:p>
            <a:pPr marL="0" indent="0" algn="just">
              <a:lnSpc>
                <a:spcPct val="150000"/>
              </a:lnSpc>
              <a:buNone/>
            </a:pPr>
            <a:endParaRPr lang="en-IN" sz="1800" dirty="0">
              <a:latin typeface="Arial" panose="020B0604020202020204" pitchFamily="34" charset="0"/>
              <a:cs typeface="Arial" panose="020B0604020202020204" pitchFamily="34" charset="0"/>
            </a:endParaRPr>
          </a:p>
          <a:p>
            <a:pPr marL="0" indent="0" algn="just">
              <a:lnSpc>
                <a:spcPct val="150000"/>
              </a:lnSpc>
              <a:buNone/>
            </a:pPr>
            <a:endParaRPr lang="en-IN" sz="1800" dirty="0">
              <a:latin typeface="Arial" panose="020B0604020202020204" pitchFamily="34" charset="0"/>
              <a:cs typeface="Arial" panose="020B0604020202020204" pitchFamily="34" charset="0"/>
            </a:endParaRPr>
          </a:p>
          <a:p>
            <a:pPr marL="0" indent="0" algn="just">
              <a:lnSpc>
                <a:spcPct val="150000"/>
              </a:lnSpc>
              <a:buNone/>
            </a:pPr>
            <a:r>
              <a:rPr lang="en-IN" sz="1800" dirty="0">
                <a:latin typeface="Arial" panose="020B0604020202020204" pitchFamily="34" charset="0"/>
                <a:cs typeface="Arial" panose="020B0604020202020204" pitchFamily="34" charset="0"/>
              </a:rPr>
              <a:t>Hardhat comes with a pre-built local Ethereum network designed with development at its core. This network focuses on Solidity debugging and features stack traces, messages when transactions of the </a:t>
            </a:r>
            <a:r>
              <a:rPr lang="en-IN" sz="1800" dirty="0" err="1">
                <a:latin typeface="Arial" panose="020B0604020202020204" pitchFamily="34" charset="0"/>
                <a:cs typeface="Arial" panose="020B0604020202020204" pitchFamily="34" charset="0"/>
              </a:rPr>
              <a:t>dApps</a:t>
            </a:r>
            <a:r>
              <a:rPr lang="en-IN" sz="1800" dirty="0">
                <a:latin typeface="Arial" panose="020B0604020202020204" pitchFamily="34" charset="0"/>
                <a:cs typeface="Arial" panose="020B0604020202020204" pitchFamily="34" charset="0"/>
              </a:rPr>
              <a:t> fail, etc. This provides the developers with essential tools to understand where an application fails and provides them with the answer to solve them. </a:t>
            </a:r>
            <a:endParaRPr lang="en-IN" sz="1800" b="1" dirty="0">
              <a:latin typeface="Arial" panose="020B0604020202020204" pitchFamily="34" charset="0"/>
              <a:cs typeface="Arial" panose="020B0604020202020204" pitchFamily="34" charset="0"/>
            </a:endParaRPr>
          </a:p>
          <a:p>
            <a:pPr algn="just">
              <a:lnSpc>
                <a:spcPct val="150000"/>
              </a:lnSpc>
              <a:spcBef>
                <a:spcPts val="1000"/>
              </a:spcBef>
              <a:spcAft>
                <a:spcPts val="600"/>
              </a:spcAft>
            </a:pPr>
            <a:endParaRPr lang="en-IN" sz="1800" b="1" dirty="0">
              <a:latin typeface="Arial" panose="020B0604020202020204" pitchFamily="34" charset="0"/>
              <a:cs typeface="Arial" panose="020B0604020202020204" pitchFamily="34" charset="0"/>
            </a:endParaRPr>
          </a:p>
        </p:txBody>
      </p:sp>
      <p:pic>
        <p:nvPicPr>
          <p:cNvPr id="1026" name="Picture 2" descr="hardhat - np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5337" y="2708920"/>
            <a:ext cx="3862165" cy="122736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6">
            <a:extLst/>
          </p:cNvPr>
          <p:cNvSpPr txBox="1">
            <a:spLocks/>
          </p:cNvSpPr>
          <p:nvPr/>
        </p:nvSpPr>
        <p:spPr>
          <a:xfrm>
            <a:off x="477788" y="203679"/>
            <a:ext cx="2232248" cy="535531"/>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Hardhat</a:t>
            </a:r>
          </a:p>
        </p:txBody>
      </p:sp>
    </p:spTree>
    <p:extLst>
      <p:ext uri="{BB962C8B-B14F-4D97-AF65-F5344CB8AC3E}">
        <p14:creationId xmlns:p14="http://schemas.microsoft.com/office/powerpoint/2010/main" val="133001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p:nvPr>
        </p:nvSpPr>
        <p:spPr>
          <a:xfrm>
            <a:off x="405780" y="314654"/>
            <a:ext cx="2232248" cy="535531"/>
          </a:xfrm>
        </p:spPr>
        <p:txBody>
          <a:bodyPr>
            <a:noAutofit/>
          </a:bodyPr>
          <a:lstStyle/>
          <a:p>
            <a:r>
              <a:rPr lang="en-US" b="1" dirty="0" err="1">
                <a:latin typeface="Arial" panose="020B0604020202020204" pitchFamily="34" charset="0"/>
                <a:cs typeface="Arial" panose="020B0604020202020204" pitchFamily="34" charset="0"/>
              </a:rPr>
              <a:t>ReactJs</a:t>
            </a:r>
            <a:endParaRPr lang="en-US" b="1" dirty="0">
              <a:latin typeface="Arial" panose="020B0604020202020204" pitchFamily="34" charset="0"/>
              <a:cs typeface="Arial" panose="020B0604020202020204" pitchFamily="34" charset="0"/>
            </a:endParaRPr>
          </a:p>
        </p:txBody>
      </p:sp>
      <p:sp>
        <p:nvSpPr>
          <p:cNvPr id="4" name="Text Placeholder 9">
            <a:extLst/>
          </p:cNvPr>
          <p:cNvSpPr txBox="1">
            <a:spLocks/>
          </p:cNvSpPr>
          <p:nvPr/>
        </p:nvSpPr>
        <p:spPr>
          <a:xfrm>
            <a:off x="1125860" y="1052736"/>
            <a:ext cx="10729192" cy="36004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lnSpc>
                <a:spcPct val="150000"/>
              </a:lnSpc>
            </a:pPr>
            <a:r>
              <a:rPr lang="en-IN" sz="1800" dirty="0" err="1">
                <a:latin typeface="Times New Roman" panose="02020603050405020304" pitchFamily="18" charset="0"/>
                <a:ea typeface="Tahoma" panose="020B0604030504040204" pitchFamily="34" charset="0"/>
                <a:cs typeface="Times New Roman" panose="02020603050405020304" pitchFamily="18" charset="0"/>
              </a:rPr>
              <a:t>ReactJs</a:t>
            </a:r>
            <a:r>
              <a:rPr lang="en-IN" sz="1800" dirty="0">
                <a:latin typeface="Times New Roman" panose="02020603050405020304" pitchFamily="18" charset="0"/>
                <a:ea typeface="Tahoma" panose="020B0604030504040204" pitchFamily="34" charset="0"/>
                <a:cs typeface="Times New Roman" panose="02020603050405020304" pitchFamily="18" charset="0"/>
              </a:rPr>
              <a:t> is a </a:t>
            </a:r>
            <a:r>
              <a:rPr lang="en-IN" sz="1800" dirty="0" err="1">
                <a:latin typeface="Times New Roman" panose="02020603050405020304" pitchFamily="18" charset="0"/>
                <a:ea typeface="Tahoma" panose="020B0604030504040204" pitchFamily="34" charset="0"/>
                <a:cs typeface="Times New Roman" panose="02020603050405020304" pitchFamily="18" charset="0"/>
              </a:rPr>
              <a:t>javaScript</a:t>
            </a:r>
            <a:r>
              <a:rPr lang="en-IN" sz="1800" dirty="0">
                <a:latin typeface="Times New Roman" panose="02020603050405020304" pitchFamily="18" charset="0"/>
                <a:ea typeface="Tahoma" panose="020B0604030504040204" pitchFamily="34" charset="0"/>
                <a:cs typeface="Times New Roman" panose="02020603050405020304" pitchFamily="18" charset="0"/>
              </a:rPr>
              <a:t> library for building user interfaces. It allows us to create reusable UI components.</a:t>
            </a:r>
          </a:p>
          <a:p>
            <a:pPr algn="just">
              <a:lnSpc>
                <a:spcPct val="150000"/>
              </a:lnSpc>
            </a:pPr>
            <a:r>
              <a:rPr lang="en-US" sz="1800" dirty="0">
                <a:latin typeface="Times New Roman" panose="02020603050405020304" pitchFamily="18" charset="0"/>
                <a:ea typeface="Tahoma" panose="020B0604030504040204" pitchFamily="34" charset="0"/>
                <a:cs typeface="Times New Roman" panose="02020603050405020304" pitchFamily="18" charset="0"/>
              </a:rPr>
              <a:t>It is an open-source, component-based front end library responsible only for the view layer of the application.</a:t>
            </a:r>
          </a:p>
          <a:p>
            <a:pPr algn="just">
              <a:lnSpc>
                <a:spcPct val="150000"/>
              </a:lnSpc>
            </a:pPr>
            <a:r>
              <a:rPr lang="en-US" sz="1800" dirty="0">
                <a:latin typeface="Times New Roman" panose="02020603050405020304" pitchFamily="18" charset="0"/>
                <a:ea typeface="Tahoma" panose="020B0604030504040204" pitchFamily="34" charset="0"/>
                <a:cs typeface="Times New Roman" panose="02020603050405020304" pitchFamily="18" charset="0"/>
              </a:rPr>
              <a:t>The main objective of </a:t>
            </a:r>
            <a:r>
              <a:rPr lang="en-US" sz="1800" dirty="0" err="1">
                <a:latin typeface="Times New Roman" panose="02020603050405020304" pitchFamily="18" charset="0"/>
                <a:ea typeface="Tahoma" panose="020B0604030504040204" pitchFamily="34" charset="0"/>
                <a:cs typeface="Times New Roman" panose="02020603050405020304" pitchFamily="18" charset="0"/>
              </a:rPr>
              <a:t>ReactJS</a:t>
            </a:r>
            <a:r>
              <a:rPr lang="en-US" sz="1800" dirty="0">
                <a:latin typeface="Times New Roman" panose="02020603050405020304" pitchFamily="18" charset="0"/>
                <a:ea typeface="Tahoma" panose="020B0604030504040204" pitchFamily="34" charset="0"/>
                <a:cs typeface="Times New Roman" panose="02020603050405020304" pitchFamily="18" charset="0"/>
              </a:rPr>
              <a:t> is to develop User Interfaces (UI) that improves the speed of the applications.</a:t>
            </a:r>
          </a:p>
          <a:p>
            <a:pPr algn="just">
              <a:lnSpc>
                <a:spcPct val="150000"/>
              </a:lnSpc>
            </a:pPr>
            <a:r>
              <a:rPr lang="en-IN" sz="1800" dirty="0">
                <a:latin typeface="Times New Roman" panose="02020603050405020304" pitchFamily="18" charset="0"/>
                <a:ea typeface="Tahoma" panose="020B0604030504040204" pitchFamily="34" charset="0"/>
                <a:cs typeface="Times New Roman" panose="02020603050405020304" pitchFamily="18" charset="0"/>
              </a:rPr>
              <a:t>The </a:t>
            </a:r>
            <a:r>
              <a:rPr lang="en-IN" sz="1800" b="1" dirty="0">
                <a:latin typeface="Times New Roman" panose="02020603050405020304" pitchFamily="18" charset="0"/>
                <a:ea typeface="Tahoma" panose="020B0604030504040204" pitchFamily="34" charset="0"/>
                <a:cs typeface="Times New Roman" panose="02020603050405020304" pitchFamily="18" charset="0"/>
              </a:rPr>
              <a:t>create-react-app</a:t>
            </a:r>
            <a:r>
              <a:rPr lang="en-IN" sz="1800" dirty="0">
                <a:latin typeface="Times New Roman" panose="02020603050405020304" pitchFamily="18" charset="0"/>
                <a:ea typeface="Tahoma" panose="020B0604030504040204" pitchFamily="34" charset="0"/>
                <a:cs typeface="Times New Roman" panose="02020603050405020304" pitchFamily="18" charset="0"/>
              </a:rPr>
              <a:t> is an excellent tool, which allows us to create and run React project very quickly.</a:t>
            </a:r>
          </a:p>
          <a:p>
            <a:pPr algn="just">
              <a:lnSpc>
                <a:spcPct val="150000"/>
              </a:lnSpc>
            </a:pPr>
            <a:r>
              <a:rPr lang="en-IN" sz="1800" dirty="0">
                <a:latin typeface="Times New Roman" panose="02020603050405020304" pitchFamily="18" charset="0"/>
                <a:ea typeface="Tahoma" panose="020B0604030504040204" pitchFamily="34" charset="0"/>
                <a:cs typeface="Times New Roman" panose="02020603050405020304" pitchFamily="18" charset="0"/>
              </a:rPr>
              <a:t>This tool sets up the development environment, provides an excellent developer experience, and optimizes the application for production.</a:t>
            </a:r>
          </a:p>
          <a:p>
            <a:pPr marL="0" indent="0" algn="just">
              <a:lnSpc>
                <a:spcPct val="150000"/>
              </a:lnSpc>
              <a:buNone/>
            </a:pPr>
            <a:endParaRPr lang="en-IN" sz="1800" dirty="0">
              <a:latin typeface="Arial" panose="020B0604020202020204" pitchFamily="34" charset="0"/>
              <a:cs typeface="Arial" panose="020B0604020202020204" pitchFamily="34" charset="0"/>
            </a:endParaRPr>
          </a:p>
        </p:txBody>
      </p:sp>
      <p:pic>
        <p:nvPicPr>
          <p:cNvPr id="5" name="Picture 4" descr="Scaling the Single Page Application with React.js and Flux - AddThi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0276" y="4581128"/>
            <a:ext cx="2232248" cy="1674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03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477788" y="199071"/>
            <a:ext cx="11377264" cy="554461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0"/>
              </a:spcBef>
              <a:spcAft>
                <a:spcPts val="600"/>
              </a:spcAft>
              <a:buNone/>
            </a:pPr>
            <a:r>
              <a:rPr lang="en-IN" sz="2800" b="1" dirty="0">
                <a:latin typeface="Arial" panose="020B0604020202020204" pitchFamily="34" charset="0"/>
                <a:cs typeface="Arial" panose="020B0604020202020204" pitchFamily="34" charset="0"/>
              </a:rPr>
              <a:t>Git</a:t>
            </a:r>
            <a:endParaRPr lang="en-IN" sz="1800" b="1" dirty="0">
              <a:latin typeface="Arial" panose="020B0604020202020204" pitchFamily="34" charset="0"/>
              <a:cs typeface="Arial" panose="020B0604020202020204" pitchFamily="34" charset="0"/>
            </a:endParaRPr>
          </a:p>
          <a:p>
            <a:pPr marL="0" indent="0" algn="just">
              <a:lnSpc>
                <a:spcPct val="150000"/>
              </a:lnSpc>
              <a:spcBef>
                <a:spcPts val="0"/>
              </a:spcBef>
              <a:spcAft>
                <a:spcPts val="600"/>
              </a:spcAft>
              <a:buNone/>
            </a:pPr>
            <a:r>
              <a:rPr lang="en-IN" sz="1800" dirty="0">
                <a:latin typeface="Arial" panose="020B0604020202020204" pitchFamily="34" charset="0"/>
                <a:cs typeface="Arial" panose="020B0604020202020204" pitchFamily="34" charset="0"/>
              </a:rPr>
              <a:t>Git is a free and open source distributed version control system designed to handle everything from small to very large projects with speed and efficiency.</a:t>
            </a:r>
          </a:p>
          <a:p>
            <a:pPr algn="just">
              <a:lnSpc>
                <a:spcPct val="150000"/>
              </a:lnSpc>
              <a:spcBef>
                <a:spcPts val="1000"/>
              </a:spcBef>
              <a:spcAft>
                <a:spcPts val="600"/>
              </a:spcAft>
            </a:pPr>
            <a:endParaRPr lang="en-IN" sz="1800" b="1" dirty="0">
              <a:latin typeface="Arial" panose="020B0604020202020204" pitchFamily="34" charset="0"/>
              <a:cs typeface="Arial" panose="020B0604020202020204" pitchFamily="34" charset="0"/>
            </a:endParaRPr>
          </a:p>
          <a:p>
            <a:pPr algn="just">
              <a:lnSpc>
                <a:spcPct val="150000"/>
              </a:lnSpc>
              <a:spcBef>
                <a:spcPts val="1000"/>
              </a:spcBef>
              <a:spcAft>
                <a:spcPts val="600"/>
              </a:spcAft>
            </a:pPr>
            <a:endParaRPr lang="en-IN" sz="1800" b="1" dirty="0">
              <a:latin typeface="Arial" panose="020B0604020202020204" pitchFamily="34" charset="0"/>
              <a:cs typeface="Arial" panose="020B0604020202020204" pitchFamily="34" charset="0"/>
            </a:endParaRPr>
          </a:p>
          <a:p>
            <a:pPr marL="0" indent="0" algn="just">
              <a:lnSpc>
                <a:spcPct val="150000"/>
              </a:lnSpc>
              <a:spcBef>
                <a:spcPts val="0"/>
              </a:spcBef>
              <a:spcAft>
                <a:spcPts val="600"/>
              </a:spcAft>
              <a:buNone/>
            </a:pPr>
            <a:r>
              <a:rPr lang="en-IN" sz="2800" b="1" dirty="0">
                <a:latin typeface="Arial" panose="020B0604020202020204" pitchFamily="34" charset="0"/>
                <a:cs typeface="Arial" panose="020B0604020202020204" pitchFamily="34" charset="0"/>
              </a:rPr>
              <a:t>Visual Studio Code</a:t>
            </a:r>
          </a:p>
          <a:p>
            <a:pPr marL="0" indent="0" algn="just">
              <a:lnSpc>
                <a:spcPct val="150000"/>
              </a:lnSpc>
              <a:spcBef>
                <a:spcPts val="0"/>
              </a:spcBef>
              <a:spcAft>
                <a:spcPts val="600"/>
              </a:spcAft>
              <a:buNone/>
            </a:pPr>
            <a:r>
              <a:rPr lang="en-IN" sz="1800" dirty="0">
                <a:latin typeface="Arial" panose="020B0604020202020204" pitchFamily="34" charset="0"/>
                <a:cs typeface="Arial" panose="020B0604020202020204" pitchFamily="34" charset="0"/>
              </a:rPr>
              <a:t>Visual Studio Code is a code editor, redefined and optimized for building and debugging modern web and cloud applications.</a:t>
            </a:r>
          </a:p>
          <a:p>
            <a:pPr marL="0" indent="0" algn="just">
              <a:lnSpc>
                <a:spcPct val="150000"/>
              </a:lnSpc>
              <a:spcBef>
                <a:spcPts val="1000"/>
              </a:spcBef>
              <a:spcAft>
                <a:spcPts val="600"/>
              </a:spcAft>
              <a:buNone/>
            </a:pPr>
            <a:endParaRPr lang="en-IN" sz="1800" b="1" dirty="0">
              <a:latin typeface="Arial" panose="020B0604020202020204" pitchFamily="34" charset="0"/>
              <a:cs typeface="Arial" panose="020B0604020202020204" pitchFamily="34" charset="0"/>
            </a:endParaRPr>
          </a:p>
        </p:txBody>
      </p:sp>
      <p:pic>
        <p:nvPicPr>
          <p:cNvPr id="5" name="Picture 6" descr="Deploying from Git - Mustafa Uys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4372" y="1916833"/>
            <a:ext cx="1096516" cy="109651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ile:Visual Studio Code 1.35 icon.svg - Wikimedia Comm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0121" y="4731111"/>
            <a:ext cx="1340767" cy="134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86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p:nvPr>
        </p:nvSpPr>
        <p:spPr>
          <a:xfrm>
            <a:off x="477788" y="476672"/>
            <a:ext cx="5040560" cy="535531"/>
          </a:xfrm>
        </p:spPr>
        <p:txBody>
          <a:bodyPr>
            <a:noAutofit/>
          </a:bodyPr>
          <a:lstStyle/>
          <a:p>
            <a:r>
              <a:rPr lang="en-US" b="1" dirty="0">
                <a:latin typeface="Arial" panose="020B0604020202020204" pitchFamily="34" charset="0"/>
                <a:cs typeface="Arial" panose="020B0604020202020204" pitchFamily="34" charset="0"/>
              </a:rPr>
              <a:t>About Project</a:t>
            </a:r>
          </a:p>
        </p:txBody>
      </p:sp>
      <p:sp>
        <p:nvSpPr>
          <p:cNvPr id="4" name="Text Placeholder 9">
            <a:extLst/>
          </p:cNvPr>
          <p:cNvSpPr txBox="1">
            <a:spLocks/>
          </p:cNvSpPr>
          <p:nvPr/>
        </p:nvSpPr>
        <p:spPr>
          <a:xfrm>
            <a:off x="1125860" y="1700808"/>
            <a:ext cx="10153128" cy="410445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lnSpc>
                <a:spcPct val="150000"/>
              </a:lnSpc>
            </a:pPr>
            <a:r>
              <a:rPr lang="en-US" sz="1800" dirty="0">
                <a:latin typeface="Arial" panose="020B0604020202020204" pitchFamily="34" charset="0"/>
                <a:cs typeface="Arial" panose="020B0604020202020204" pitchFamily="34" charset="0"/>
              </a:rPr>
              <a:t>The project NFT – Platform is a web application based on Blockchain Technology. </a:t>
            </a:r>
          </a:p>
          <a:p>
            <a:pPr algn="just">
              <a:lnSpc>
                <a:spcPct val="150000"/>
              </a:lnSpc>
            </a:pPr>
            <a:r>
              <a:rPr lang="en-US" sz="1800" dirty="0">
                <a:latin typeface="Arial" panose="020B0604020202020204" pitchFamily="34" charset="0"/>
                <a:cs typeface="Arial" panose="020B0604020202020204" pitchFamily="34" charset="0"/>
              </a:rPr>
              <a:t>Main business logic is written in Smart Contracts using Solidity Programming Language, which will be stored on Blockchain. </a:t>
            </a:r>
          </a:p>
          <a:p>
            <a:pPr algn="just">
              <a:lnSpc>
                <a:spcPct val="150000"/>
              </a:lnSpc>
            </a:pPr>
            <a:r>
              <a:rPr lang="en-US" sz="1800" dirty="0">
                <a:latin typeface="Arial" panose="020B0604020202020204" pitchFamily="34" charset="0"/>
                <a:cs typeface="Arial" panose="020B0604020202020204" pitchFamily="34" charset="0"/>
              </a:rPr>
              <a:t>Smart Contracts were created and tested in Remix IDE. </a:t>
            </a:r>
          </a:p>
          <a:p>
            <a:pPr algn="just">
              <a:lnSpc>
                <a:spcPct val="150000"/>
              </a:lnSpc>
            </a:pPr>
            <a:r>
              <a:rPr lang="en-US" sz="1800" dirty="0">
                <a:latin typeface="Arial" panose="020B0604020202020204" pitchFamily="34" charset="0"/>
                <a:cs typeface="Arial" panose="020B0604020202020204" pitchFamily="34" charset="0"/>
              </a:rPr>
              <a:t>The main aim of the project is to get ownership of any digital art, collectibles, </a:t>
            </a:r>
            <a:r>
              <a:rPr lang="en-US" sz="1800" dirty="0" err="1">
                <a:latin typeface="Arial" panose="020B0604020202020204" pitchFamily="34" charset="0"/>
                <a:cs typeface="Arial" panose="020B0604020202020204" pitchFamily="34" charset="0"/>
              </a:rPr>
              <a:t>etc</a:t>
            </a:r>
            <a:r>
              <a:rPr lang="en-US" sz="1800" dirty="0">
                <a:latin typeface="Arial" panose="020B0604020202020204" pitchFamily="34" charset="0"/>
                <a:cs typeface="Arial" panose="020B0604020202020204" pitchFamily="34" charset="0"/>
              </a:rPr>
              <a:t> as an NFT. The ownership can be transferred in replacement of an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token (ETH) and complete transaction details will be available on the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blockchain. </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744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p:nvPr>
        </p:nvSpPr>
        <p:spPr>
          <a:xfrm>
            <a:off x="117748" y="268069"/>
            <a:ext cx="4281876" cy="535531"/>
          </a:xfrm>
        </p:spPr>
        <p:txBody>
          <a:bodyPr>
            <a:noAutofit/>
          </a:bodyPr>
          <a:lstStyle/>
          <a:p>
            <a:r>
              <a:rPr lang="en-US" b="1" dirty="0">
                <a:latin typeface="Arial" panose="020B0604020202020204" pitchFamily="34" charset="0"/>
                <a:cs typeface="Arial" panose="020B0604020202020204" pitchFamily="34" charset="0"/>
              </a:rPr>
              <a:t>About Company</a:t>
            </a:r>
          </a:p>
        </p:txBody>
      </p:sp>
      <p:sp>
        <p:nvSpPr>
          <p:cNvPr id="4" name="Text Placeholder 9">
            <a:extLst/>
          </p:cNvPr>
          <p:cNvSpPr txBox="1">
            <a:spLocks/>
          </p:cNvSpPr>
          <p:nvPr/>
        </p:nvSpPr>
        <p:spPr>
          <a:xfrm>
            <a:off x="1053852" y="1418532"/>
            <a:ext cx="10736898" cy="489654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000"/>
              </a:spcBef>
              <a:spcAft>
                <a:spcPts val="600"/>
              </a:spcAft>
              <a:buNone/>
            </a:pPr>
            <a:endParaRPr lang="en-IN" sz="1600" dirty="0">
              <a:latin typeface="Arial" panose="020B0604020202020204" pitchFamily="34" charset="0"/>
              <a:cs typeface="Arial" panose="020B0604020202020204" pitchFamily="34" charset="0"/>
            </a:endParaRPr>
          </a:p>
        </p:txBody>
      </p:sp>
      <p:sp>
        <p:nvSpPr>
          <p:cNvPr id="5" name="Text Placeholder 9">
            <a:extLst/>
          </p:cNvPr>
          <p:cNvSpPr txBox="1">
            <a:spLocks/>
          </p:cNvSpPr>
          <p:nvPr/>
        </p:nvSpPr>
        <p:spPr>
          <a:xfrm>
            <a:off x="333772" y="1052736"/>
            <a:ext cx="11737304" cy="580526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000"/>
              </a:spcBef>
              <a:spcAft>
                <a:spcPts val="600"/>
              </a:spcAft>
              <a:buNone/>
            </a:pPr>
            <a:r>
              <a:rPr lang="en-IN" sz="1700" dirty="0" err="1">
                <a:latin typeface="Arial" panose="020B0604020202020204" pitchFamily="34" charset="0"/>
                <a:cs typeface="Arial" panose="020B0604020202020204" pitchFamily="34" charset="0"/>
              </a:rPr>
              <a:t>Fourty</a:t>
            </a:r>
            <a:r>
              <a:rPr lang="en-IN" sz="1700" dirty="0">
                <a:latin typeface="Arial" panose="020B0604020202020204" pitchFamily="34" charset="0"/>
                <a:cs typeface="Arial" panose="020B0604020202020204" pitchFamily="34" charset="0"/>
              </a:rPr>
              <a:t> Seven Billion Information Technologies </a:t>
            </a:r>
            <a:r>
              <a:rPr lang="en-IN" sz="1700" dirty="0" err="1">
                <a:latin typeface="Arial" panose="020B0604020202020204" pitchFamily="34" charset="0"/>
                <a:cs typeface="Arial" panose="020B0604020202020204" pitchFamily="34" charset="0"/>
              </a:rPr>
              <a:t>Pvt.</a:t>
            </a:r>
            <a:r>
              <a:rPr lang="en-IN" sz="1700" dirty="0">
                <a:latin typeface="Arial" panose="020B0604020202020204" pitchFamily="34" charset="0"/>
                <a:cs typeface="Arial" panose="020B0604020202020204" pitchFamily="34" charset="0"/>
              </a:rPr>
              <a:t> Ltd. is a product engineering services company that specializes in end-to-end product development. We have experts who understand your business domain, they will define your product requirements, visualize the product from all the touch-points of your end customers, design intuitive user interfaces, develop a solid and scalable architecture, suggest an appropriate infrastructure stack, and develop a high-quality, scalable product that is ready to go live with a large number of your customers.</a:t>
            </a:r>
          </a:p>
          <a:p>
            <a:pPr marL="0" indent="0">
              <a:lnSpc>
                <a:spcPct val="150000"/>
              </a:lnSpc>
              <a:spcBef>
                <a:spcPts val="1000"/>
              </a:spcBef>
              <a:spcAft>
                <a:spcPts val="600"/>
              </a:spcAft>
              <a:buNone/>
            </a:pPr>
            <a:r>
              <a:rPr lang="en-IN" sz="1700" dirty="0">
                <a:latin typeface="Arial" panose="020B0604020202020204" pitchFamily="34" charset="0"/>
                <a:cs typeface="Arial" panose="020B0604020202020204" pitchFamily="34" charset="0"/>
              </a:rPr>
              <a:t>We have technical expertise in various areas like big data analytics, cloud computing, </a:t>
            </a:r>
            <a:r>
              <a:rPr lang="en-IN" sz="1700" dirty="0" err="1">
                <a:latin typeface="Arial" panose="020B0604020202020204" pitchFamily="34" charset="0"/>
                <a:cs typeface="Arial" panose="020B0604020202020204" pitchFamily="34" charset="0"/>
              </a:rPr>
              <a:t>IoT</a:t>
            </a:r>
            <a:r>
              <a:rPr lang="en-IN" sz="1700" dirty="0">
                <a:latin typeface="Arial" panose="020B0604020202020204" pitchFamily="34" charset="0"/>
                <a:cs typeface="Arial" panose="020B0604020202020204" pitchFamily="34" charset="0"/>
              </a:rPr>
              <a:t>, and mobile and web applications. They had successfully deployed many projects in telecom, logistics, agriculture, ad-tech, tourism, education, healthcare, ERP for SMEs, </a:t>
            </a:r>
            <a:r>
              <a:rPr lang="en-IN" sz="1700" dirty="0" err="1">
                <a:latin typeface="Arial" panose="020B0604020202020204" pitchFamily="34" charset="0"/>
                <a:cs typeface="Arial" panose="020B0604020202020204" pitchFamily="34" charset="0"/>
              </a:rPr>
              <a:t>IoT</a:t>
            </a:r>
            <a:r>
              <a:rPr lang="en-IN" sz="1700" dirty="0">
                <a:latin typeface="Arial" panose="020B0604020202020204" pitchFamily="34" charset="0"/>
                <a:cs typeface="Arial" panose="020B0604020202020204" pitchFamily="34" charset="0"/>
              </a:rPr>
              <a:t>, and Digital </a:t>
            </a:r>
            <a:r>
              <a:rPr lang="en-IN" sz="1700" dirty="0" err="1">
                <a:latin typeface="Arial" panose="020B0604020202020204" pitchFamily="34" charset="0"/>
                <a:cs typeface="Arial" panose="020B0604020202020204" pitchFamily="34" charset="0"/>
              </a:rPr>
              <a:t>signages</a:t>
            </a:r>
            <a:r>
              <a:rPr lang="en-IN" sz="1700" dirty="0">
                <a:latin typeface="Arial" panose="020B0604020202020204" pitchFamily="34" charset="0"/>
                <a:cs typeface="Arial" panose="020B0604020202020204" pitchFamily="34" charset="0"/>
              </a:rPr>
              <a:t> and Kiosks. </a:t>
            </a:r>
          </a:p>
          <a:p>
            <a:pPr marL="0" indent="0">
              <a:lnSpc>
                <a:spcPct val="150000"/>
              </a:lnSpc>
              <a:spcBef>
                <a:spcPts val="1000"/>
              </a:spcBef>
              <a:spcAft>
                <a:spcPts val="600"/>
              </a:spcAft>
              <a:buNone/>
            </a:pPr>
            <a:r>
              <a:rPr lang="en-IN" sz="1700" dirty="0">
                <a:latin typeface="Arial" panose="020B0604020202020204" pitchFamily="34" charset="0"/>
                <a:cs typeface="Arial" panose="020B0604020202020204" pitchFamily="34" charset="0"/>
              </a:rPr>
              <a:t>We are Handling projects from all over the globe, from the delivery </a:t>
            </a:r>
            <a:r>
              <a:rPr lang="en-IN" sz="1700" dirty="0" err="1">
                <a:latin typeface="Arial" panose="020B0604020202020204" pitchFamily="34" charset="0"/>
                <a:cs typeface="Arial" panose="020B0604020202020204" pitchFamily="34" charset="0"/>
              </a:rPr>
              <a:t>centers</a:t>
            </a:r>
            <a:r>
              <a:rPr lang="en-IN" sz="1700" dirty="0">
                <a:latin typeface="Arial" panose="020B0604020202020204" pitchFamily="34" charset="0"/>
                <a:cs typeface="Arial" panose="020B0604020202020204" pitchFamily="34" charset="0"/>
              </a:rPr>
              <a:t> in Indore, Bangalore India and Santa Clara California. </a:t>
            </a:r>
          </a:p>
          <a:p>
            <a:pPr marL="0" indent="0">
              <a:lnSpc>
                <a:spcPct val="150000"/>
              </a:lnSpc>
              <a:spcBef>
                <a:spcPts val="1000"/>
              </a:spcBef>
              <a:spcAft>
                <a:spcPts val="600"/>
              </a:spcAft>
              <a:buNone/>
            </a:pPr>
            <a:r>
              <a:rPr lang="en-IN" sz="1700" dirty="0">
                <a:latin typeface="Arial" panose="020B0604020202020204" pitchFamily="34" charset="0"/>
                <a:cs typeface="Arial" panose="020B0604020202020204" pitchFamily="34" charset="0"/>
              </a:rPr>
              <a:t>Some of our </a:t>
            </a:r>
            <a:r>
              <a:rPr lang="en-US" sz="1800" dirty="0">
                <a:latin typeface="Arial" panose="020B0604020202020204" pitchFamily="34" charset="0"/>
                <a:cs typeface="Arial" panose="020B0604020202020204" pitchFamily="34" charset="0"/>
              </a:rPr>
              <a:t>major clients are Cisco, </a:t>
            </a:r>
            <a:r>
              <a:rPr lang="en-US" sz="1800" dirty="0" err="1">
                <a:latin typeface="Arial" panose="020B0604020202020204" pitchFamily="34" charset="0"/>
                <a:cs typeface="Arial" panose="020B0604020202020204" pitchFamily="34" charset="0"/>
              </a:rPr>
              <a:t>aPlaceforMom</a:t>
            </a:r>
            <a:r>
              <a:rPr lang="en-US" sz="1800" dirty="0">
                <a:latin typeface="Arial" panose="020B0604020202020204" pitchFamily="34" charset="0"/>
                <a:cs typeface="Arial" panose="020B0604020202020204" pitchFamily="34" charset="0"/>
              </a:rPr>
              <a:t>, visp.net, </a:t>
            </a:r>
            <a:r>
              <a:rPr lang="en-US" sz="1800" dirty="0" err="1">
                <a:latin typeface="Arial" panose="020B0604020202020204" pitchFamily="34" charset="0"/>
                <a:cs typeface="Arial" panose="020B0604020202020204" pitchFamily="34" charset="0"/>
              </a:rPr>
              <a:t>Nazara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Apsalar</a:t>
            </a:r>
            <a:r>
              <a:rPr lang="en-US" sz="1800" dirty="0">
                <a:latin typeface="Arial" panose="020B0604020202020204" pitchFamily="34" charset="0"/>
                <a:cs typeface="Arial" panose="020B0604020202020204" pitchFamily="34" charset="0"/>
              </a:rPr>
              <a:t>, CAVO </a:t>
            </a:r>
            <a:r>
              <a:rPr lang="en-US" sz="1800" dirty="0" err="1">
                <a:latin typeface="Arial" panose="020B0604020202020204" pitchFamily="34" charset="0"/>
                <a:cs typeface="Arial" panose="020B0604020202020204" pitchFamily="34" charset="0"/>
              </a:rPr>
              <a:t>eD</a:t>
            </a:r>
            <a:r>
              <a:rPr lang="en-US" sz="1800" dirty="0">
                <a:latin typeface="Arial" panose="020B0604020202020204" pitchFamily="34" charset="0"/>
                <a:cs typeface="Arial" panose="020B0604020202020204" pitchFamily="34" charset="0"/>
              </a:rPr>
              <a:t>, L SQUARED, AGRI  BOLO, Sodexo, </a:t>
            </a:r>
            <a:r>
              <a:rPr lang="en-US" sz="1800" dirty="0" err="1">
                <a:latin typeface="Arial" panose="020B0604020202020204" pitchFamily="34" charset="0"/>
                <a:cs typeface="Arial" panose="020B0604020202020204" pitchFamily="34" charset="0"/>
              </a:rPr>
              <a:t>jio</a:t>
            </a:r>
            <a:r>
              <a:rPr lang="en-US" sz="1800" dirty="0">
                <a:latin typeface="Arial" panose="020B0604020202020204" pitchFamily="34" charset="0"/>
                <a:cs typeface="Arial" panose="020B0604020202020204" pitchFamily="34" charset="0"/>
              </a:rPr>
              <a:t> and many more.</a:t>
            </a:r>
            <a:endParaRPr lang="en-IN" sz="1800" dirty="0">
              <a:latin typeface="Arial" panose="020B0604020202020204" pitchFamily="34" charset="0"/>
              <a:cs typeface="Arial" panose="020B0604020202020204" pitchFamily="34" charset="0"/>
            </a:endParaRPr>
          </a:p>
          <a:p>
            <a:pPr marL="0" indent="0">
              <a:lnSpc>
                <a:spcPct val="150000"/>
              </a:lnSpc>
              <a:spcBef>
                <a:spcPts val="1000"/>
              </a:spcBef>
              <a:spcAft>
                <a:spcPts val="600"/>
              </a:spcAft>
              <a:buNone/>
            </a:pPr>
            <a:br>
              <a:rPr lang="en-IN" sz="1700" dirty="0"/>
            </a:br>
            <a:r>
              <a:rPr lang="en-IN" sz="1700" dirty="0">
                <a:latin typeface="Arial" panose="020B0604020202020204" pitchFamily="34" charset="0"/>
                <a:cs typeface="Arial" panose="020B0604020202020204" pitchFamily="34" charset="0"/>
              </a:rPr>
              <a:t> </a:t>
            </a:r>
            <a:br>
              <a:rPr lang="en-IN" sz="1700" dirty="0">
                <a:latin typeface="Arial" panose="020B0604020202020204" pitchFamily="34" charset="0"/>
                <a:cs typeface="Arial" panose="020B0604020202020204" pitchFamily="34" charset="0"/>
              </a:rPr>
            </a:br>
            <a:endParaRPr lang="en-IN" sz="1700" dirty="0">
              <a:latin typeface="Arial" panose="020B0604020202020204" pitchFamily="34" charset="0"/>
              <a:cs typeface="Arial" panose="020B0604020202020204" pitchFamily="34" charset="0"/>
            </a:endParaRPr>
          </a:p>
          <a:p>
            <a:pPr algn="just">
              <a:lnSpc>
                <a:spcPct val="150000"/>
              </a:lnSpc>
              <a:spcBef>
                <a:spcPts val="1000"/>
              </a:spcBef>
              <a:spcAft>
                <a:spcPts val="600"/>
              </a:spcAft>
            </a:pPr>
            <a:endParaRPr lang="en-IN" sz="1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29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idx="4294967295"/>
          </p:nvPr>
        </p:nvSpPr>
        <p:spPr>
          <a:xfrm>
            <a:off x="261764" y="332656"/>
            <a:ext cx="4896544" cy="536575"/>
          </a:xfrm>
        </p:spPr>
        <p:txBody>
          <a:bodyPr>
            <a:noAutofit/>
          </a:bodyPr>
          <a:lstStyle/>
          <a:p>
            <a:r>
              <a:rPr lang="en-US" b="1" dirty="0">
                <a:latin typeface="Arial" panose="020B0604020202020204" pitchFamily="34" charset="0"/>
                <a:cs typeface="Arial" panose="020B0604020202020204" pitchFamily="34" charset="0"/>
              </a:rPr>
              <a:t>Project Description</a:t>
            </a:r>
          </a:p>
        </p:txBody>
      </p:sp>
      <p:sp>
        <p:nvSpPr>
          <p:cNvPr id="4" name="Text Placeholder 9">
            <a:extLst/>
          </p:cNvPr>
          <p:cNvSpPr txBox="1">
            <a:spLocks/>
          </p:cNvSpPr>
          <p:nvPr/>
        </p:nvSpPr>
        <p:spPr>
          <a:xfrm>
            <a:off x="549796" y="1196752"/>
            <a:ext cx="11305256" cy="511256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buNone/>
            </a:pPr>
            <a:r>
              <a:rPr lang="en-IN" sz="1800" dirty="0">
                <a:latin typeface="Arial" panose="020B0604020202020204" pitchFamily="34" charset="0"/>
                <a:cs typeface="Arial" panose="020B0604020202020204" pitchFamily="34" charset="0"/>
              </a:rPr>
              <a:t>The Project is to create an NFT – Platform where:</a:t>
            </a:r>
          </a:p>
          <a:p>
            <a:pPr marL="630238" algn="just">
              <a:lnSpc>
                <a:spcPct val="150000"/>
              </a:lnSpc>
              <a:spcBef>
                <a:spcPts val="0"/>
              </a:spcBef>
              <a:spcAft>
                <a:spcPts val="500"/>
              </a:spcAft>
              <a:buFont typeface="Courier New" panose="02070309020205020404" pitchFamily="49" charset="0"/>
              <a:buChar char="-"/>
            </a:pPr>
            <a:r>
              <a:rPr lang="en-IN" sz="1800" dirty="0">
                <a:latin typeface="Arial" panose="020B0604020202020204" pitchFamily="34" charset="0"/>
                <a:cs typeface="Arial" panose="020B0604020202020204" pitchFamily="34" charset="0"/>
              </a:rPr>
              <a:t>User will first connect with the </a:t>
            </a:r>
            <a:r>
              <a:rPr lang="en-IN" sz="1800" dirty="0" err="1">
                <a:latin typeface="Arial" panose="020B0604020202020204" pitchFamily="34" charset="0"/>
                <a:cs typeface="Arial" panose="020B0604020202020204" pitchFamily="34" charset="0"/>
              </a:rPr>
              <a:t>MetaMask</a:t>
            </a:r>
            <a:r>
              <a:rPr lang="en-IN" sz="1800" dirty="0">
                <a:latin typeface="Arial" panose="020B0604020202020204" pitchFamily="34" charset="0"/>
                <a:cs typeface="Arial" panose="020B0604020202020204" pitchFamily="34" charset="0"/>
              </a:rPr>
              <a:t> Wallet.</a:t>
            </a:r>
          </a:p>
          <a:p>
            <a:pPr marL="630238" algn="just">
              <a:lnSpc>
                <a:spcPct val="150000"/>
              </a:lnSpc>
              <a:spcBef>
                <a:spcPts val="0"/>
              </a:spcBef>
              <a:spcAft>
                <a:spcPts val="500"/>
              </a:spcAft>
              <a:buFont typeface="Courier New" panose="02070309020205020404" pitchFamily="49" charset="0"/>
              <a:buChar char="-"/>
            </a:pPr>
            <a:r>
              <a:rPr lang="en-IN" sz="1800" dirty="0">
                <a:latin typeface="Arial" panose="020B0604020202020204" pitchFamily="34" charset="0"/>
                <a:cs typeface="Arial" panose="020B0604020202020204" pitchFamily="34" charset="0"/>
              </a:rPr>
              <a:t>Upload an NFT.</a:t>
            </a:r>
          </a:p>
          <a:p>
            <a:pPr marL="630238" algn="just">
              <a:lnSpc>
                <a:spcPct val="150000"/>
              </a:lnSpc>
              <a:spcBef>
                <a:spcPts val="0"/>
              </a:spcBef>
              <a:spcAft>
                <a:spcPts val="500"/>
              </a:spcAft>
              <a:buFont typeface="Courier New" panose="02070309020205020404" pitchFamily="49" charset="0"/>
              <a:buChar char="-"/>
            </a:pPr>
            <a:r>
              <a:rPr lang="en-IN" sz="1800" dirty="0">
                <a:latin typeface="Arial" panose="020B0604020202020204" pitchFamily="34" charset="0"/>
                <a:cs typeface="Arial" panose="020B0604020202020204" pitchFamily="34" charset="0"/>
              </a:rPr>
              <a:t>NFT and its Metadata will get uploaded on the decentralized platform IPFS.</a:t>
            </a:r>
          </a:p>
          <a:p>
            <a:pPr marL="630238" algn="just">
              <a:lnSpc>
                <a:spcPct val="150000"/>
              </a:lnSpc>
              <a:spcBef>
                <a:spcPts val="0"/>
              </a:spcBef>
              <a:spcAft>
                <a:spcPts val="500"/>
              </a:spcAft>
              <a:buFont typeface="Courier New" panose="02070309020205020404" pitchFamily="49" charset="0"/>
              <a:buChar char="-"/>
            </a:pPr>
            <a:r>
              <a:rPr lang="en-IN" sz="1800" dirty="0">
                <a:latin typeface="Arial" panose="020B0604020202020204" pitchFamily="34" charset="0"/>
                <a:cs typeface="Arial" panose="020B0604020202020204" pitchFamily="34" charset="0"/>
              </a:rPr>
              <a:t>If the user wants to sell an NFT, he/she will enter the price (in Ether).</a:t>
            </a:r>
          </a:p>
          <a:p>
            <a:pPr marL="630238" algn="just">
              <a:lnSpc>
                <a:spcPct val="150000"/>
              </a:lnSpc>
              <a:spcBef>
                <a:spcPts val="0"/>
              </a:spcBef>
              <a:spcAft>
                <a:spcPts val="500"/>
              </a:spcAft>
              <a:buFont typeface="Courier New" panose="02070309020205020404" pitchFamily="49" charset="0"/>
              <a:buChar char="-"/>
            </a:pPr>
            <a:r>
              <a:rPr lang="en-IN" sz="1800" dirty="0">
                <a:latin typeface="Arial" panose="020B0604020202020204" pitchFamily="34" charset="0"/>
                <a:cs typeface="Arial" panose="020B0604020202020204" pitchFamily="34" charset="0"/>
              </a:rPr>
              <a:t>The one who likes NFT can buy it. 20% service fees will be charged that is 20% of the price of NFT, Ether will be transferred to the organization’s wallet that provides the NFT – Platform service and the remaining Ether will be transferred to the seller’s wallet.</a:t>
            </a:r>
          </a:p>
          <a:p>
            <a:pPr marL="630238" algn="just">
              <a:lnSpc>
                <a:spcPct val="150000"/>
              </a:lnSpc>
              <a:spcBef>
                <a:spcPts val="0"/>
              </a:spcBef>
              <a:spcAft>
                <a:spcPts val="500"/>
              </a:spcAft>
              <a:buFont typeface="Courier New" panose="02070309020205020404" pitchFamily="49" charset="0"/>
              <a:buChar char="-"/>
            </a:pPr>
            <a:r>
              <a:rPr lang="en-IN" sz="1800" dirty="0">
                <a:latin typeface="Arial" panose="020B0604020202020204" pitchFamily="34" charset="0"/>
                <a:cs typeface="Arial" panose="020B0604020202020204" pitchFamily="34" charset="0"/>
              </a:rPr>
              <a:t>If the user doesn’t want to sell his/her NFT, he/she can remove it from sell.</a:t>
            </a:r>
          </a:p>
          <a:p>
            <a:pPr marL="630238" algn="just">
              <a:lnSpc>
                <a:spcPct val="150000"/>
              </a:lnSpc>
              <a:spcBef>
                <a:spcPts val="0"/>
              </a:spcBef>
              <a:spcAft>
                <a:spcPts val="500"/>
              </a:spcAft>
              <a:buFont typeface="Courier New" panose="02070309020205020404" pitchFamily="49" charset="0"/>
              <a:buChar char="-"/>
            </a:pPr>
            <a:r>
              <a:rPr lang="en-IN" sz="1800" dirty="0">
                <a:latin typeface="Arial" panose="020B0604020202020204" pitchFamily="34" charset="0"/>
                <a:cs typeface="Arial" panose="020B0604020202020204" pitchFamily="34" charset="0"/>
              </a:rPr>
              <a:t>Moreover, the user has also an option to Burn NFT. If, he/she doesn’t want to sell NFT or don’t want to be the owner of NFT.</a:t>
            </a:r>
          </a:p>
          <a:p>
            <a:pPr marL="0" indent="0">
              <a:lnSpc>
                <a:spcPct val="150000"/>
              </a:lnSpc>
              <a:spcBef>
                <a:spcPts val="1000"/>
              </a:spcBef>
              <a:spcAft>
                <a:spcPts val="600"/>
              </a:spcAft>
              <a:buNone/>
            </a:pPr>
            <a:br>
              <a:rPr lang="en-IN" sz="1800" dirty="0">
                <a:latin typeface="Arial" panose="020B0604020202020204" pitchFamily="34" charset="0"/>
                <a:cs typeface="Arial" panose="020B0604020202020204" pitchFamily="34" charset="0"/>
              </a:rPr>
            </a:br>
            <a:endParaRPr lang="en-IN" sz="1800" dirty="0">
              <a:latin typeface="Arial" panose="020B0604020202020204" pitchFamily="34" charset="0"/>
              <a:cs typeface="Arial" panose="020B0604020202020204" pitchFamily="34" charset="0"/>
            </a:endParaRPr>
          </a:p>
          <a:p>
            <a:pPr algn="just">
              <a:lnSpc>
                <a:spcPct val="150000"/>
              </a:lnSpc>
              <a:spcBef>
                <a:spcPts val="1000"/>
              </a:spcBef>
              <a:spcAft>
                <a:spcPts val="600"/>
              </a:spcAft>
            </a:pP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525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idx="4294967295"/>
          </p:nvPr>
        </p:nvSpPr>
        <p:spPr>
          <a:xfrm>
            <a:off x="261764" y="620688"/>
            <a:ext cx="5472608" cy="536575"/>
          </a:xfrm>
        </p:spPr>
        <p:txBody>
          <a:bodyPr>
            <a:noAutofit/>
          </a:bodyPr>
          <a:lstStyle/>
          <a:p>
            <a:r>
              <a:rPr lang="en-US" b="1" dirty="0">
                <a:latin typeface="Arial" panose="020B0604020202020204" pitchFamily="34" charset="0"/>
                <a:cs typeface="Arial" panose="020B0604020202020204" pitchFamily="34" charset="0"/>
              </a:rPr>
              <a:t>Problem Statement</a:t>
            </a:r>
          </a:p>
        </p:txBody>
      </p:sp>
      <p:sp>
        <p:nvSpPr>
          <p:cNvPr id="4" name="Text Placeholder 9">
            <a:extLst/>
          </p:cNvPr>
          <p:cNvSpPr txBox="1">
            <a:spLocks/>
          </p:cNvSpPr>
          <p:nvPr/>
        </p:nvSpPr>
        <p:spPr>
          <a:xfrm>
            <a:off x="837828" y="2204864"/>
            <a:ext cx="10729192" cy="259228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buNone/>
            </a:pPr>
            <a:r>
              <a:rPr lang="en-US" sz="1800" dirty="0">
                <a:latin typeface="Arial" panose="020B0604020202020204" pitchFamily="34" charset="0"/>
                <a:cs typeface="Arial" panose="020B0604020202020204" pitchFamily="34" charset="0"/>
              </a:rPr>
              <a:t>Blockchain has become an emerging technology and with blockchain, the concept of decentralization has also emerged which allows users to store the data decentralized. In order to maintain transparency and making it difficult or impossible to change or hack the ownership of NFTs. This NFT – Platform is created where people can create, sell and buy digital assets (NFT) whose complete data will be stored in the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Blockchain and complete transaction details can be easily viewed on the blockchain.</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834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idx="4294967295"/>
          </p:nvPr>
        </p:nvSpPr>
        <p:spPr>
          <a:xfrm>
            <a:off x="261764" y="620688"/>
            <a:ext cx="2736304" cy="536575"/>
          </a:xfrm>
        </p:spPr>
        <p:txBody>
          <a:bodyPr>
            <a:noAutofit/>
          </a:bodyPr>
          <a:lstStyle/>
          <a:p>
            <a:r>
              <a:rPr lang="en-US" b="1" dirty="0">
                <a:latin typeface="Arial" panose="020B0604020202020204" pitchFamily="34" charset="0"/>
                <a:cs typeface="Arial" panose="020B0604020202020204" pitchFamily="34" charset="0"/>
              </a:rPr>
              <a:t>Objectives</a:t>
            </a:r>
          </a:p>
        </p:txBody>
      </p:sp>
      <p:sp>
        <p:nvSpPr>
          <p:cNvPr id="4" name="Text Placeholder 9">
            <a:extLst/>
          </p:cNvPr>
          <p:cNvSpPr txBox="1">
            <a:spLocks/>
          </p:cNvSpPr>
          <p:nvPr/>
        </p:nvSpPr>
        <p:spPr>
          <a:xfrm>
            <a:off x="765820" y="1844824"/>
            <a:ext cx="10729192" cy="396044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buNone/>
            </a:pPr>
            <a:r>
              <a:rPr lang="en-US" sz="1800" dirty="0">
                <a:latin typeface="Arial" panose="020B0604020202020204" pitchFamily="34" charset="0"/>
                <a:cs typeface="Arial" panose="020B0604020202020204" pitchFamily="34" charset="0"/>
              </a:rPr>
              <a:t>The objectives of the project are:</a:t>
            </a:r>
            <a:endParaRPr lang="en-IN" sz="1800" dirty="0">
              <a:latin typeface="Arial" panose="020B0604020202020204" pitchFamily="34" charset="0"/>
              <a:cs typeface="Arial" panose="020B0604020202020204" pitchFamily="34" charset="0"/>
            </a:endParaRPr>
          </a:p>
          <a:p>
            <a:pPr marL="539750" lvl="0" algn="just">
              <a:lnSpc>
                <a:spcPct val="150000"/>
              </a:lnSpc>
            </a:pPr>
            <a:r>
              <a:rPr lang="en-US" sz="1800" dirty="0">
                <a:latin typeface="Arial" panose="020B0604020202020204" pitchFamily="34" charset="0"/>
                <a:cs typeface="Arial" panose="020B0604020202020204" pitchFamily="34" charset="0"/>
              </a:rPr>
              <a:t>To provide a platform where people can create/mint digital assets as NFT like art, gifs, etc.</a:t>
            </a:r>
            <a:endParaRPr lang="en-IN" sz="1800" dirty="0">
              <a:latin typeface="Arial" panose="020B0604020202020204" pitchFamily="34" charset="0"/>
              <a:cs typeface="Arial" panose="020B0604020202020204" pitchFamily="34" charset="0"/>
            </a:endParaRPr>
          </a:p>
          <a:p>
            <a:pPr marL="539750" lvl="0" algn="just">
              <a:lnSpc>
                <a:spcPct val="150000"/>
              </a:lnSpc>
            </a:pPr>
            <a:r>
              <a:rPr lang="en-US" sz="1800" dirty="0">
                <a:latin typeface="Arial" panose="020B0604020202020204" pitchFamily="34" charset="0"/>
                <a:cs typeface="Arial" panose="020B0604020202020204" pitchFamily="34" charset="0"/>
              </a:rPr>
              <a:t>To provide a platform where people can see the NFTs and buy them if they like.</a:t>
            </a:r>
            <a:endParaRPr lang="en-IN" sz="1800" dirty="0">
              <a:latin typeface="Arial" panose="020B0604020202020204" pitchFamily="34" charset="0"/>
              <a:cs typeface="Arial" panose="020B0604020202020204" pitchFamily="34" charset="0"/>
            </a:endParaRPr>
          </a:p>
          <a:p>
            <a:pPr marL="539750" lvl="0" algn="just">
              <a:lnSpc>
                <a:spcPct val="150000"/>
              </a:lnSpc>
            </a:pPr>
            <a:r>
              <a:rPr lang="en-US" sz="1800" dirty="0">
                <a:latin typeface="Arial" panose="020B0604020202020204" pitchFamily="34" charset="0"/>
                <a:cs typeface="Arial" panose="020B0604020202020204" pitchFamily="34" charset="0"/>
              </a:rPr>
              <a:t>To maintain the ownership of NFT decentralized so that it becomes difficult or impossible to change, hack, or cheat the system.</a:t>
            </a:r>
            <a:endParaRPr lang="en-IN" sz="1800" dirty="0">
              <a:latin typeface="Arial" panose="020B0604020202020204" pitchFamily="34" charset="0"/>
              <a:cs typeface="Arial" panose="020B0604020202020204" pitchFamily="34" charset="0"/>
            </a:endParaRPr>
          </a:p>
          <a:p>
            <a:pPr marL="539750" lvl="0" algn="just">
              <a:lnSpc>
                <a:spcPct val="150000"/>
              </a:lnSpc>
            </a:pPr>
            <a:r>
              <a:rPr lang="en-US" sz="1800" dirty="0">
                <a:latin typeface="Arial" panose="020B0604020202020204" pitchFamily="34" charset="0"/>
                <a:cs typeface="Arial" panose="020B0604020202020204" pitchFamily="34" charset="0"/>
              </a:rPr>
              <a:t>All the operations performed on the platform will be stored in Blockchain to maintain proper transparency.</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585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477788" y="1412776"/>
            <a:ext cx="11377264" cy="4968552"/>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lnSpc>
                <a:spcPct val="150000"/>
              </a:lnSpc>
            </a:pPr>
            <a:r>
              <a:rPr lang="en-IN" sz="1800" dirty="0">
                <a:latin typeface="Arial" panose="020B0604020202020204" pitchFamily="34" charset="0"/>
                <a:cs typeface="Arial" panose="020B0604020202020204" pitchFamily="34" charset="0"/>
              </a:rPr>
              <a:t>NFT are cryptographic assets on a blockchain with unique identification codes and metadata that distinguish them from each other.</a:t>
            </a:r>
            <a:r>
              <a:rPr lang="en-IN" sz="1800" b="1" dirty="0">
                <a:latin typeface="Arial" panose="020B0604020202020204" pitchFamily="34" charset="0"/>
                <a:cs typeface="Arial" panose="020B0604020202020204" pitchFamily="34" charset="0"/>
              </a:rPr>
              <a:t> </a:t>
            </a:r>
            <a:r>
              <a:rPr lang="en-IN" sz="1800" dirty="0">
                <a:latin typeface="Arial" panose="020B0604020202020204" pitchFamily="34" charset="0"/>
                <a:cs typeface="Arial" panose="020B0604020202020204" pitchFamily="34" charset="0"/>
              </a:rPr>
              <a:t>NFTs can represent real-world items like artwork and real estate.</a:t>
            </a:r>
          </a:p>
          <a:p>
            <a:pPr algn="just">
              <a:lnSpc>
                <a:spcPct val="150000"/>
              </a:lnSpc>
            </a:pPr>
            <a:r>
              <a:rPr lang="en-IN" sz="1800" dirty="0">
                <a:latin typeface="Arial" panose="020B0604020202020204" pitchFamily="34" charset="0"/>
                <a:cs typeface="Arial" panose="020B0604020202020204" pitchFamily="34" charset="0"/>
              </a:rPr>
              <a:t>"Tokenizing" these real-world tangible assets makes buying, selling, and trading them more efficient while reducing the probability of fraud.</a:t>
            </a:r>
          </a:p>
          <a:p>
            <a:pPr algn="just">
              <a:lnSpc>
                <a:spcPct val="150000"/>
              </a:lnSpc>
            </a:pPr>
            <a:r>
              <a:rPr lang="en-IN" sz="1800" dirty="0">
                <a:latin typeface="Arial" panose="020B0604020202020204" pitchFamily="34" charset="0"/>
                <a:cs typeface="Arial" panose="020B0604020202020204" pitchFamily="34" charset="0"/>
              </a:rPr>
              <a:t>NFTs can also function to represent individuals' identities, property rights, and many more.</a:t>
            </a:r>
          </a:p>
          <a:p>
            <a:pPr algn="just">
              <a:lnSpc>
                <a:spcPct val="150000"/>
              </a:lnSpc>
            </a:pPr>
            <a:r>
              <a:rPr lang="en-IN" sz="1800" dirty="0">
                <a:latin typeface="Arial" panose="020B0604020202020204" pitchFamily="34" charset="0"/>
                <a:cs typeface="Arial" panose="020B0604020202020204" pitchFamily="34" charset="0"/>
              </a:rPr>
              <a:t>Anyone can view the images (NFTs) online for free</a:t>
            </a:r>
            <a:r>
              <a:rPr lang="en-IN" dirty="0"/>
              <a:t>. </a:t>
            </a:r>
            <a:r>
              <a:rPr lang="en-IN" sz="1800" dirty="0">
                <a:latin typeface="Arial" panose="020B0604020202020204" pitchFamily="34" charset="0"/>
                <a:cs typeface="Arial" panose="020B0604020202020204" pitchFamily="34" charset="0"/>
              </a:rPr>
              <a:t>So why are people willing to spend millions on something they could easily screenshot or download?</a:t>
            </a:r>
          </a:p>
          <a:p>
            <a:pPr algn="just">
              <a:lnSpc>
                <a:spcPct val="150000"/>
              </a:lnSpc>
            </a:pPr>
            <a:r>
              <a:rPr lang="en-IN" sz="1800" dirty="0">
                <a:latin typeface="Arial" panose="020B0604020202020204" pitchFamily="34" charset="0"/>
                <a:cs typeface="Arial" panose="020B0604020202020204" pitchFamily="34" charset="0"/>
              </a:rPr>
              <a:t>NFT allows the buyer to own the original item. Not only that, it contains built-in authentication, which serves as proof of ownership. </a:t>
            </a:r>
            <a:endParaRPr lang="en-IN" sz="1800" b="1" dirty="0">
              <a:latin typeface="Arial" panose="020B0604020202020204" pitchFamily="34" charset="0"/>
              <a:cs typeface="Arial" panose="020B0604020202020204" pitchFamily="34" charset="0"/>
            </a:endParaRPr>
          </a:p>
        </p:txBody>
      </p:sp>
      <p:sp>
        <p:nvSpPr>
          <p:cNvPr id="6" name="Title 6">
            <a:extLst/>
          </p:cNvPr>
          <p:cNvSpPr txBox="1">
            <a:spLocks/>
          </p:cNvSpPr>
          <p:nvPr/>
        </p:nvSpPr>
        <p:spPr>
          <a:xfrm>
            <a:off x="477788" y="404664"/>
            <a:ext cx="6336704"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NFT (Non-Fungible Token)</a:t>
            </a:r>
          </a:p>
        </p:txBody>
      </p:sp>
    </p:spTree>
    <p:extLst>
      <p:ext uri="{BB962C8B-B14F-4D97-AF65-F5344CB8AC3E}">
        <p14:creationId xmlns:p14="http://schemas.microsoft.com/office/powerpoint/2010/main" val="25996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idx="4294967295"/>
          </p:nvPr>
        </p:nvSpPr>
        <p:spPr>
          <a:xfrm>
            <a:off x="765820" y="260648"/>
            <a:ext cx="7200800" cy="792089"/>
          </a:xfrm>
        </p:spPr>
        <p:txBody>
          <a:bodyPr>
            <a:noAutofit/>
          </a:bodyPr>
          <a:lstStyle/>
          <a:p>
            <a:r>
              <a:rPr lang="en-US" b="1" dirty="0">
                <a:latin typeface="Arial" panose="020B0604020202020204" pitchFamily="34" charset="0"/>
                <a:cs typeface="Arial" panose="020B0604020202020204" pitchFamily="34" charset="0"/>
              </a:rPr>
              <a:t>Tools and Technologies Used</a:t>
            </a:r>
          </a:p>
        </p:txBody>
      </p:sp>
      <p:sp>
        <p:nvSpPr>
          <p:cNvPr id="4" name="Text Placeholder 9">
            <a:extLst/>
          </p:cNvPr>
          <p:cNvSpPr txBox="1">
            <a:spLocks/>
          </p:cNvSpPr>
          <p:nvPr/>
        </p:nvSpPr>
        <p:spPr>
          <a:xfrm>
            <a:off x="2277988" y="1916832"/>
            <a:ext cx="9289032" cy="3888432"/>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lvl="0" indent="0">
              <a:buNone/>
            </a:pPr>
            <a:r>
              <a:rPr lang="en-IN" b="1" dirty="0">
                <a:latin typeface="Arial" panose="020B0604020202020204" pitchFamily="34" charset="0"/>
                <a:cs typeface="Arial" panose="020B0604020202020204" pitchFamily="34" charset="0"/>
              </a:rPr>
              <a:t>Programming Language: 	</a:t>
            </a:r>
            <a:r>
              <a:rPr lang="en-IN" dirty="0">
                <a:latin typeface="Arial" panose="020B0604020202020204" pitchFamily="34" charset="0"/>
                <a:cs typeface="Arial" panose="020B0604020202020204" pitchFamily="34" charset="0"/>
              </a:rPr>
              <a:t>Solidity</a:t>
            </a:r>
          </a:p>
          <a:p>
            <a:pPr marL="0" lvl="0" indent="0">
              <a:buNone/>
            </a:pPr>
            <a:r>
              <a:rPr lang="en-IN" b="1" dirty="0">
                <a:latin typeface="Arial" panose="020B0604020202020204" pitchFamily="34" charset="0"/>
                <a:cs typeface="Arial" panose="020B0604020202020204" pitchFamily="34" charset="0"/>
              </a:rPr>
              <a:t>Decentralized Platform: 		</a:t>
            </a:r>
            <a:r>
              <a:rPr lang="en-IN" dirty="0">
                <a:latin typeface="Arial" panose="020B0604020202020204" pitchFamily="34" charset="0"/>
                <a:cs typeface="Arial" panose="020B0604020202020204" pitchFamily="34" charset="0"/>
              </a:rPr>
              <a:t>IPFS</a:t>
            </a:r>
          </a:p>
          <a:p>
            <a:pPr marL="0" lvl="0" indent="0">
              <a:buNone/>
            </a:pPr>
            <a:r>
              <a:rPr lang="en-IN" b="1" dirty="0">
                <a:latin typeface="Arial" panose="020B0604020202020204" pitchFamily="34" charset="0"/>
                <a:cs typeface="Arial" panose="020B0604020202020204" pitchFamily="34" charset="0"/>
              </a:rPr>
              <a:t>Library: 				</a:t>
            </a:r>
            <a:r>
              <a:rPr lang="en-IN" dirty="0">
                <a:latin typeface="Arial" panose="020B0604020202020204" pitchFamily="34" charset="0"/>
                <a:cs typeface="Arial" panose="020B0604020202020204" pitchFamily="34" charset="0"/>
              </a:rPr>
              <a:t>web3.js</a:t>
            </a:r>
          </a:p>
          <a:p>
            <a:pPr marL="0" lvl="0" indent="0">
              <a:buNone/>
            </a:pPr>
            <a:r>
              <a:rPr lang="en-IN" b="1" dirty="0">
                <a:latin typeface="Arial" panose="020B0604020202020204" pitchFamily="34" charset="0"/>
                <a:cs typeface="Arial" panose="020B0604020202020204" pitchFamily="34" charset="0"/>
              </a:rPr>
              <a:t>Tools: 				</a:t>
            </a:r>
            <a:r>
              <a:rPr lang="en-IN" dirty="0">
                <a:latin typeface="Arial" panose="020B0604020202020204" pitchFamily="34" charset="0"/>
                <a:cs typeface="Arial" panose="020B0604020202020204" pitchFamily="34" charset="0"/>
              </a:rPr>
              <a:t>Ganache, Truffle</a:t>
            </a:r>
          </a:p>
          <a:p>
            <a:pPr marL="0" lvl="0" indent="0">
              <a:buNone/>
            </a:pPr>
            <a:r>
              <a:rPr lang="en-IN" b="1" dirty="0">
                <a:latin typeface="Arial" panose="020B0604020202020204" pitchFamily="34" charset="0"/>
                <a:cs typeface="Arial" panose="020B0604020202020204" pitchFamily="34" charset="0"/>
              </a:rPr>
              <a:t>IDE: 					</a:t>
            </a:r>
            <a:r>
              <a:rPr lang="en-IN" dirty="0">
                <a:latin typeface="Arial" panose="020B0604020202020204" pitchFamily="34" charset="0"/>
                <a:cs typeface="Arial" panose="020B0604020202020204" pitchFamily="34" charset="0"/>
              </a:rPr>
              <a:t>Remix, Visual Code Studio </a:t>
            </a:r>
          </a:p>
          <a:p>
            <a:pPr marL="0" lvl="0" indent="0">
              <a:buNone/>
            </a:pPr>
            <a:r>
              <a:rPr lang="en-IN" b="1" dirty="0">
                <a:latin typeface="Arial" panose="020B0604020202020204" pitchFamily="34" charset="0"/>
                <a:cs typeface="Arial" panose="020B0604020202020204" pitchFamily="34" charset="0"/>
              </a:rPr>
              <a:t>Crypto Wallet: 			</a:t>
            </a:r>
            <a:r>
              <a:rPr lang="en-IN" dirty="0" err="1">
                <a:latin typeface="Arial" panose="020B0604020202020204" pitchFamily="34" charset="0"/>
                <a:cs typeface="Arial" panose="020B0604020202020204" pitchFamily="34" charset="0"/>
              </a:rPr>
              <a:t>MetaMask</a:t>
            </a:r>
            <a:endParaRPr lang="en-IN" dirty="0">
              <a:latin typeface="Arial" panose="020B0604020202020204" pitchFamily="34" charset="0"/>
              <a:cs typeface="Arial" panose="020B0604020202020204" pitchFamily="34" charset="0"/>
            </a:endParaRPr>
          </a:p>
          <a:p>
            <a:pPr marL="0" lvl="0" indent="0">
              <a:buNone/>
            </a:pPr>
            <a:r>
              <a:rPr lang="en-IN" b="1" dirty="0">
                <a:latin typeface="Arial" panose="020B0604020202020204" pitchFamily="34" charset="0"/>
                <a:cs typeface="Arial" panose="020B0604020202020204" pitchFamily="34" charset="0"/>
              </a:rPr>
              <a:t>Git Repository: 			</a:t>
            </a:r>
            <a:r>
              <a:rPr lang="en-IN" dirty="0" err="1">
                <a:latin typeface="Arial" panose="020B0604020202020204" pitchFamily="34" charset="0"/>
                <a:cs typeface="Arial" panose="020B0604020202020204" pitchFamily="34" charset="0"/>
              </a:rPr>
              <a:t>GitLab</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518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p:cNvPr>
          <p:cNvSpPr txBox="1">
            <a:spLocks/>
          </p:cNvSpPr>
          <p:nvPr/>
        </p:nvSpPr>
        <p:spPr>
          <a:xfrm>
            <a:off x="333772" y="332656"/>
            <a:ext cx="5112568"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Project Architecture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1844" y="1556792"/>
            <a:ext cx="10502774" cy="4392488"/>
          </a:xfrm>
          <a:prstGeom prst="rect">
            <a:avLst/>
          </a:prstGeom>
        </p:spPr>
      </p:pic>
    </p:spTree>
    <p:extLst>
      <p:ext uri="{BB962C8B-B14F-4D97-AF65-F5344CB8AC3E}">
        <p14:creationId xmlns:p14="http://schemas.microsoft.com/office/powerpoint/2010/main" val="97925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9">
            <a:extLst/>
          </p:cNvPr>
          <p:cNvSpPr txBox="1">
            <a:spLocks/>
          </p:cNvSpPr>
          <p:nvPr/>
        </p:nvSpPr>
        <p:spPr>
          <a:xfrm>
            <a:off x="549796" y="1556792"/>
            <a:ext cx="11089232" cy="410445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nSpc>
                <a:spcPct val="150000"/>
              </a:lnSpc>
            </a:pPr>
            <a:r>
              <a:rPr lang="en-IN" sz="1800" b="1" dirty="0" err="1">
                <a:latin typeface="Arial" panose="020B0604020202020204" pitchFamily="34" charset="0"/>
                <a:cs typeface="Arial" panose="020B0604020202020204" pitchFamily="34" charset="0"/>
              </a:rPr>
              <a:t>NFTCreation</a:t>
            </a:r>
            <a:r>
              <a:rPr lang="en-IN" sz="1800" b="1" dirty="0">
                <a:latin typeface="Arial" panose="020B0604020202020204" pitchFamily="34" charset="0"/>
                <a:cs typeface="Arial" panose="020B0604020202020204" pitchFamily="34" charset="0"/>
              </a:rPr>
              <a:t> Smart Contract </a:t>
            </a:r>
            <a:r>
              <a:rPr lang="en-IN" sz="1800" dirty="0">
                <a:latin typeface="Arial" panose="020B0604020202020204" pitchFamily="34" charset="0"/>
                <a:cs typeface="Arial" panose="020B0604020202020204" pitchFamily="34" charset="0"/>
              </a:rPr>
              <a:t>for creation (minting) of NFT, Maintaining the NFTs which follows ERC 721 standard, Transfer of Ownership, etc.</a:t>
            </a:r>
          </a:p>
          <a:p>
            <a:pPr>
              <a:lnSpc>
                <a:spcPct val="150000"/>
              </a:lnSpc>
            </a:pPr>
            <a:r>
              <a:rPr lang="en-IN" sz="1800" b="1" dirty="0" err="1">
                <a:latin typeface="Arial" panose="020B0604020202020204" pitchFamily="34" charset="0"/>
                <a:cs typeface="Arial" panose="020B0604020202020204" pitchFamily="34" charset="0"/>
              </a:rPr>
              <a:t>NFTMarket</a:t>
            </a:r>
            <a:r>
              <a:rPr lang="en-IN" sz="1800" b="1" dirty="0">
                <a:latin typeface="Arial" panose="020B0604020202020204" pitchFamily="34" charset="0"/>
                <a:cs typeface="Arial" panose="020B0604020202020204" pitchFamily="34" charset="0"/>
              </a:rPr>
              <a:t> Smart Contract </a:t>
            </a:r>
            <a:r>
              <a:rPr lang="en-IN" sz="1800" dirty="0">
                <a:latin typeface="Arial" panose="020B0604020202020204" pitchFamily="34" charset="0"/>
                <a:cs typeface="Arial" panose="020B0604020202020204" pitchFamily="34" charset="0"/>
              </a:rPr>
              <a:t>for performing various operations on NFT such as Buy, Sell, Transferring of Ethers, etc.</a:t>
            </a:r>
          </a:p>
          <a:p>
            <a:pPr algn="just">
              <a:lnSpc>
                <a:spcPct val="150000"/>
              </a:lnSpc>
              <a:spcBef>
                <a:spcPts val="1000"/>
              </a:spcBef>
              <a:spcAft>
                <a:spcPts val="600"/>
              </a:spcAft>
            </a:pPr>
            <a:r>
              <a:rPr lang="en-US" sz="1800" dirty="0">
                <a:latin typeface="Arial" panose="020B0604020202020204" pitchFamily="34" charset="0"/>
                <a:cs typeface="Arial" panose="020B0604020202020204" pitchFamily="34" charset="0"/>
              </a:rPr>
              <a:t>This project is based on blockchain which will help users to get ownership of any digital art, collectibles, </a:t>
            </a:r>
            <a:r>
              <a:rPr lang="en-US" sz="1800" dirty="0" err="1">
                <a:latin typeface="Arial" panose="020B0604020202020204" pitchFamily="34" charset="0"/>
                <a:cs typeface="Arial" panose="020B0604020202020204" pitchFamily="34" charset="0"/>
              </a:rPr>
              <a:t>etc</a:t>
            </a:r>
            <a:r>
              <a:rPr lang="en-US" sz="1800" dirty="0">
                <a:latin typeface="Arial" panose="020B0604020202020204" pitchFamily="34" charset="0"/>
                <a:cs typeface="Arial" panose="020B0604020202020204" pitchFamily="34" charset="0"/>
              </a:rPr>
              <a:t> as an NFT. </a:t>
            </a:r>
          </a:p>
          <a:p>
            <a:pPr algn="just">
              <a:lnSpc>
                <a:spcPct val="150000"/>
              </a:lnSpc>
              <a:spcBef>
                <a:spcPts val="1000"/>
              </a:spcBef>
              <a:spcAft>
                <a:spcPts val="600"/>
              </a:spcAft>
            </a:pPr>
            <a:r>
              <a:rPr lang="en-US" sz="1800" dirty="0">
                <a:latin typeface="Arial" panose="020B0604020202020204" pitchFamily="34" charset="0"/>
                <a:cs typeface="Arial" panose="020B0604020202020204" pitchFamily="34" charset="0"/>
              </a:rPr>
              <a:t>The ownership can be transferred in replacement of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token (ETH) and complete transaction detail will be available on the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blockchain.</a:t>
            </a: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794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txBox="1">
            <a:spLocks/>
          </p:cNvSpPr>
          <p:nvPr/>
        </p:nvSpPr>
        <p:spPr>
          <a:xfrm>
            <a:off x="189756" y="260648"/>
            <a:ext cx="6394320"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err="1">
                <a:latin typeface="Arial" panose="020B0604020202020204" pitchFamily="34" charset="0"/>
                <a:cs typeface="Arial" panose="020B0604020202020204" pitchFamily="34" charset="0"/>
              </a:rPr>
              <a:t>Ethereum</a:t>
            </a:r>
            <a:r>
              <a:rPr lang="en-US" b="1" dirty="0">
                <a:latin typeface="Arial" panose="020B0604020202020204" pitchFamily="34" charset="0"/>
                <a:cs typeface="Arial" panose="020B0604020202020204" pitchFamily="34" charset="0"/>
              </a:rPr>
              <a:t> ERC Standards</a:t>
            </a:r>
          </a:p>
        </p:txBody>
      </p:sp>
      <p:sp>
        <p:nvSpPr>
          <p:cNvPr id="4" name="Text Placeholder 9">
            <a:extLst/>
          </p:cNvPr>
          <p:cNvSpPr txBox="1">
            <a:spLocks/>
          </p:cNvSpPr>
          <p:nvPr/>
        </p:nvSpPr>
        <p:spPr>
          <a:xfrm>
            <a:off x="333772" y="1124744"/>
            <a:ext cx="11665296" cy="511256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fontAlgn="base">
              <a:lnSpc>
                <a:spcPct val="150000"/>
              </a:lnSpc>
            </a:pPr>
            <a:r>
              <a:rPr lang="en-IN" sz="1800" dirty="0">
                <a:latin typeface="Arial" panose="020B0604020202020204" pitchFamily="34" charset="0"/>
                <a:cs typeface="Arial" panose="020B0604020202020204" pitchFamily="34" charset="0"/>
              </a:rPr>
              <a:t>ERC is an acronym that stands for Ethereum Request for Comments. ERCs are application-level standards for Ethereum and can include token standards, name registries, library/package formats, and more. Anyone can create an ERC, but it is the author’s responsibility to clearly explain their standard and foster support for it within the community. </a:t>
            </a:r>
          </a:p>
          <a:p>
            <a:pPr algn="just" fontAlgn="base">
              <a:lnSpc>
                <a:spcPct val="150000"/>
              </a:lnSpc>
            </a:pPr>
            <a:r>
              <a:rPr lang="en-IN" sz="1800" dirty="0">
                <a:latin typeface="Arial" panose="020B0604020202020204" pitchFamily="34" charset="0"/>
                <a:cs typeface="Arial" panose="020B0604020202020204" pitchFamily="34" charset="0"/>
              </a:rPr>
              <a:t>Common ERC standards define a required set of functions for a token type, allowing applications and smart contracts to interact with them in a predictable way. </a:t>
            </a:r>
          </a:p>
          <a:p>
            <a:pPr algn="just" fontAlgn="base">
              <a:lnSpc>
                <a:spcPct val="150000"/>
              </a:lnSpc>
            </a:pPr>
            <a:r>
              <a:rPr lang="en-IN" sz="1800" dirty="0">
                <a:latin typeface="Arial" panose="020B0604020202020204" pitchFamily="34" charset="0"/>
                <a:cs typeface="Arial" panose="020B0604020202020204" pitchFamily="34" charset="0"/>
              </a:rPr>
              <a:t>The most common ERC standard is the ERC-20, a type of standard that makes the creation, use, and exchange of Ethereum-based tokens quite simple. </a:t>
            </a:r>
          </a:p>
          <a:p>
            <a:pPr algn="just" fontAlgn="base">
              <a:lnSpc>
                <a:spcPct val="150000"/>
              </a:lnSpc>
            </a:pPr>
            <a:r>
              <a:rPr lang="en-IN" sz="1800" dirty="0">
                <a:latin typeface="Arial" panose="020B0604020202020204" pitchFamily="34" charset="0"/>
                <a:cs typeface="Arial" panose="020B0604020202020204" pitchFamily="34" charset="0"/>
              </a:rPr>
              <a:t>Crypto-enthusiasts should be aware of the issues that may arise when different projects adopt limited functionality from each standard, making their smart contracts different from a proper ERC standard. </a:t>
            </a:r>
          </a:p>
        </p:txBody>
      </p:sp>
    </p:spTree>
    <p:extLst>
      <p:ext uri="{BB962C8B-B14F-4D97-AF65-F5344CB8AC3E}">
        <p14:creationId xmlns:p14="http://schemas.microsoft.com/office/powerpoint/2010/main" val="251049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txBox="1">
            <a:spLocks/>
          </p:cNvSpPr>
          <p:nvPr/>
        </p:nvSpPr>
        <p:spPr>
          <a:xfrm>
            <a:off x="261764" y="188640"/>
            <a:ext cx="4680520"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ERC 721 Standard</a:t>
            </a:r>
          </a:p>
        </p:txBody>
      </p:sp>
      <p:sp>
        <p:nvSpPr>
          <p:cNvPr id="4" name="Text Placeholder 9">
            <a:extLst/>
          </p:cNvPr>
          <p:cNvSpPr txBox="1">
            <a:spLocks/>
          </p:cNvSpPr>
          <p:nvPr/>
        </p:nvSpPr>
        <p:spPr>
          <a:xfrm>
            <a:off x="549796" y="908720"/>
            <a:ext cx="11434880" cy="5877272"/>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lnSpc>
                <a:spcPct val="150000"/>
              </a:lnSpc>
            </a:pPr>
            <a:r>
              <a:rPr lang="en-IN" sz="1800" dirty="0">
                <a:latin typeface="Arial" panose="020B0604020202020204" pitchFamily="34" charset="0"/>
                <a:cs typeface="Arial" panose="020B0604020202020204" pitchFamily="34" charset="0"/>
              </a:rPr>
              <a:t>ERC721 is a standard for representing ownership of non-fungible tokens, that is where each token is unique.</a:t>
            </a:r>
          </a:p>
          <a:p>
            <a:pPr algn="just">
              <a:lnSpc>
                <a:spcPct val="150000"/>
              </a:lnSpc>
            </a:pPr>
            <a:r>
              <a:rPr lang="en-IN" sz="1800" dirty="0">
                <a:latin typeface="Arial" panose="020B0604020202020204" pitchFamily="34" charset="0"/>
                <a:cs typeface="Arial" panose="020B0604020202020204" pitchFamily="34" charset="0"/>
              </a:rPr>
              <a:t>It provides functionalities like to transfer tokens from one account to another, to get the current token balance of an account, to get the owner of a specific token and also the total supply of the token available on the network. Besides these it also has some other functionalities like to approve that an amount of token from an account can be moved by a third party account.</a:t>
            </a:r>
          </a:p>
          <a:p>
            <a:pPr algn="just">
              <a:lnSpc>
                <a:spcPct val="150000"/>
              </a:lnSpc>
            </a:pPr>
            <a:r>
              <a:rPr lang="en-IN" sz="1800" dirty="0">
                <a:latin typeface="Arial" panose="020B0604020202020204" pitchFamily="34" charset="0"/>
                <a:cs typeface="Arial" panose="020B0604020202020204" pitchFamily="34" charset="0"/>
              </a:rPr>
              <a:t>If a Smart Contract implements the following methods and events it can be called an ERC-721 Non-Fungible Token Smart Contract and, once deployed, it will be responsible to keep track of the created tokens on Ethereum</a:t>
            </a:r>
          </a:p>
          <a:p>
            <a:pPr algn="just">
              <a:lnSpc>
                <a:spcPct val="150000"/>
              </a:lnSpc>
            </a:pPr>
            <a:r>
              <a:rPr lang="en-US" altLang="en-US" sz="1800" dirty="0">
                <a:solidFill>
                  <a:srgbClr val="CCCCCC"/>
                </a:solidFill>
                <a:latin typeface="Arial" panose="020B0604020202020204" pitchFamily="34" charset="0"/>
                <a:cs typeface="Arial" panose="020B0604020202020204" pitchFamily="34" charset="0"/>
              </a:rPr>
              <a:t>A</a:t>
            </a:r>
            <a:r>
              <a:rPr lang="en-US" altLang="en-US" sz="1800" dirty="0">
                <a:latin typeface="Arial" panose="020B0604020202020204" pitchFamily="34" charset="0"/>
                <a:cs typeface="Arial" panose="020B0604020202020204" pitchFamily="34" charset="0"/>
              </a:rPr>
              <a:t>ll NFTs have a uint256 variable called </a:t>
            </a:r>
            <a:r>
              <a:rPr lang="en-US" altLang="en-US" sz="1800" dirty="0" err="1">
                <a:latin typeface="Arial" panose="020B0604020202020204" pitchFamily="34" charset="0"/>
                <a:cs typeface="Arial" panose="020B0604020202020204" pitchFamily="34" charset="0"/>
              </a:rPr>
              <a:t>tokenId</a:t>
            </a:r>
            <a:r>
              <a:rPr lang="en-US" altLang="en-US" sz="1800" dirty="0">
                <a:latin typeface="Arial" panose="020B0604020202020204" pitchFamily="34" charset="0"/>
                <a:cs typeface="Arial" panose="020B0604020202020204" pitchFamily="34" charset="0"/>
              </a:rPr>
              <a:t>, so for any ERC-721 Contract, the pair contract address, uint256 </a:t>
            </a:r>
            <a:r>
              <a:rPr lang="en-US" altLang="en-US" sz="1800" dirty="0" err="1">
                <a:latin typeface="Arial" panose="020B0604020202020204" pitchFamily="34" charset="0"/>
                <a:cs typeface="Arial" panose="020B0604020202020204" pitchFamily="34" charset="0"/>
              </a:rPr>
              <a:t>tokenId</a:t>
            </a:r>
            <a:r>
              <a:rPr lang="en-US" altLang="en-US" sz="1800" dirty="0">
                <a:latin typeface="Arial" panose="020B0604020202020204" pitchFamily="34" charset="0"/>
                <a:cs typeface="Arial" panose="020B0604020202020204" pitchFamily="34" charset="0"/>
              </a:rPr>
              <a:t> must be globally unique. </a:t>
            </a:r>
            <a:endParaRPr lang="en-IN" sz="1800" dirty="0">
              <a:latin typeface="Arial" panose="020B0604020202020204" pitchFamily="34" charset="0"/>
              <a:cs typeface="Arial" panose="020B0604020202020204" pitchFamily="34" charset="0"/>
            </a:endParaRPr>
          </a:p>
          <a:p>
            <a:pPr algn="just">
              <a:lnSpc>
                <a:spcPct val="150000"/>
              </a:lnSpc>
            </a:pPr>
            <a:r>
              <a:rPr lang="en-IN" sz="1800" dirty="0">
                <a:latin typeface="Arial" panose="020B0604020202020204" pitchFamily="34" charset="0"/>
                <a:cs typeface="Arial" panose="020B0604020202020204" pitchFamily="34" charset="0"/>
              </a:rPr>
              <a:t>ERC721 is a more complex standard than ERC20, with multiple optional extensions, and is split across a number of contracts. </a:t>
            </a:r>
            <a:endParaRPr lang="en-IN"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131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p:cNvPr>
          <p:cNvSpPr txBox="1">
            <a:spLocks/>
          </p:cNvSpPr>
          <p:nvPr/>
        </p:nvSpPr>
        <p:spPr>
          <a:xfrm>
            <a:off x="909836" y="548680"/>
            <a:ext cx="2448272" cy="1296144"/>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nSpc>
                <a:spcPct val="100000"/>
              </a:lnSpc>
              <a:spcAft>
                <a:spcPts val="800"/>
              </a:spcAft>
            </a:pPr>
            <a:r>
              <a:rPr lang="en-US" b="1" dirty="0">
                <a:latin typeface="Arial" panose="020B0604020202020204" pitchFamily="34" charset="0"/>
                <a:cs typeface="Arial" panose="020B0604020202020204" pitchFamily="34" charset="0"/>
              </a:rPr>
              <a:t>Use Case </a:t>
            </a:r>
          </a:p>
          <a:p>
            <a:pPr algn="ctr">
              <a:lnSpc>
                <a:spcPct val="100000"/>
              </a:lnSpc>
              <a:spcAft>
                <a:spcPts val="800"/>
              </a:spcAft>
            </a:pPr>
            <a:r>
              <a:rPr lang="en-US" b="1" dirty="0">
                <a:latin typeface="Arial" panose="020B0604020202020204" pitchFamily="34" charset="0"/>
                <a:cs typeface="Arial" panose="020B0604020202020204" pitchFamily="34" charset="0"/>
              </a:rPr>
              <a:t>Diagram</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132" t="15350" r="3392" b="4850"/>
          <a:stretch/>
        </p:blipFill>
        <p:spPr>
          <a:xfrm>
            <a:off x="4294212" y="0"/>
            <a:ext cx="6768752" cy="6859001"/>
          </a:xfrm>
          <a:prstGeom prst="rect">
            <a:avLst/>
          </a:prstGeom>
        </p:spPr>
      </p:pic>
    </p:spTree>
    <p:extLst>
      <p:ext uri="{BB962C8B-B14F-4D97-AF65-F5344CB8AC3E}">
        <p14:creationId xmlns:p14="http://schemas.microsoft.com/office/powerpoint/2010/main" val="275984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p:nvPr>
        </p:nvSpPr>
        <p:spPr>
          <a:xfrm>
            <a:off x="477788" y="228126"/>
            <a:ext cx="4208615" cy="535531"/>
          </a:xfrm>
        </p:spPr>
        <p:txBody>
          <a:bodyPr>
            <a:noAutofit/>
          </a:bodyPr>
          <a:lstStyle/>
          <a:p>
            <a:r>
              <a:rPr lang="en-US" b="1" dirty="0">
                <a:latin typeface="Arial" panose="020B0604020202020204" pitchFamily="34" charset="0"/>
                <a:cs typeface="Arial" panose="020B0604020202020204" pitchFamily="34" charset="0"/>
              </a:rPr>
              <a:t>Company Profile</a:t>
            </a:r>
          </a:p>
        </p:txBody>
      </p:sp>
      <p:sp>
        <p:nvSpPr>
          <p:cNvPr id="4" name="Text Placeholder 9">
            <a:extLst/>
          </p:cNvPr>
          <p:cNvSpPr txBox="1">
            <a:spLocks/>
          </p:cNvSpPr>
          <p:nvPr/>
        </p:nvSpPr>
        <p:spPr>
          <a:xfrm>
            <a:off x="1053852" y="1418532"/>
            <a:ext cx="10736898" cy="489654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000"/>
              </a:spcBef>
              <a:spcAft>
                <a:spcPts val="600"/>
              </a:spcAft>
              <a:buNone/>
            </a:pPr>
            <a:endParaRPr lang="en-IN" sz="1600" dirty="0">
              <a:latin typeface="Arial" panose="020B0604020202020204" pitchFamily="34" charset="0"/>
              <a:cs typeface="Arial" panose="020B0604020202020204" pitchFamily="34" charset="0"/>
            </a:endParaRPr>
          </a:p>
        </p:txBody>
      </p:sp>
      <p:sp>
        <p:nvSpPr>
          <p:cNvPr id="5" name="Text Placeholder 9">
            <a:extLst/>
          </p:cNvPr>
          <p:cNvSpPr txBox="1">
            <a:spLocks/>
          </p:cNvSpPr>
          <p:nvPr/>
        </p:nvSpPr>
        <p:spPr>
          <a:xfrm>
            <a:off x="2277988" y="1166504"/>
            <a:ext cx="6440863" cy="540060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Website : 		</a:t>
            </a:r>
            <a:r>
              <a:rPr lang="en-US" dirty="0"/>
              <a:t>www.47billion.com</a:t>
            </a: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Industries : 		</a:t>
            </a:r>
            <a:r>
              <a:rPr lang="en-IN" sz="2000" dirty="0">
                <a:latin typeface="Arial" panose="020B0604020202020204" pitchFamily="34" charset="0"/>
                <a:cs typeface="Arial" panose="020B0604020202020204" pitchFamily="34" charset="0"/>
              </a:rPr>
              <a:t>Software Development</a:t>
            </a: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Company Size :	</a:t>
            </a:r>
            <a:r>
              <a:rPr lang="en-IN" sz="2000" dirty="0">
                <a:latin typeface="Arial" panose="020B0604020202020204" pitchFamily="34" charset="0"/>
                <a:cs typeface="Arial" panose="020B0604020202020204" pitchFamily="34" charset="0"/>
              </a:rPr>
              <a:t>100 – 200 employees</a:t>
            </a: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Headquarters :		</a:t>
            </a:r>
            <a:r>
              <a:rPr lang="en-IN" sz="2000" dirty="0">
                <a:latin typeface="Arial" panose="020B0604020202020204" pitchFamily="34" charset="0"/>
                <a:cs typeface="Arial" panose="020B0604020202020204" pitchFamily="34" charset="0"/>
              </a:rPr>
              <a:t>Santa Clara, California</a:t>
            </a: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Incorporated on :	</a:t>
            </a:r>
            <a:r>
              <a:rPr lang="en-IN" sz="2000" dirty="0">
                <a:latin typeface="Arial" panose="020B0604020202020204" pitchFamily="34" charset="0"/>
                <a:cs typeface="Arial" panose="020B0604020202020204" pitchFamily="34" charset="0"/>
              </a:rPr>
              <a:t>2012</a:t>
            </a:r>
            <a:endParaRPr lang="en-IN" sz="2000" b="1" dirty="0">
              <a:latin typeface="Arial" panose="020B0604020202020204" pitchFamily="34" charset="0"/>
              <a:cs typeface="Arial" panose="020B0604020202020204" pitchFamily="34" charset="0"/>
            </a:endParaRP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Other Offices :		</a:t>
            </a:r>
            <a:r>
              <a:rPr lang="en-IN" sz="2000" dirty="0">
                <a:latin typeface="Arial" panose="020B0604020202020204" pitchFamily="34" charset="0"/>
                <a:cs typeface="Arial" panose="020B0604020202020204" pitchFamily="34" charset="0"/>
              </a:rPr>
              <a:t>Indore, Bangalore India</a:t>
            </a: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CEO :			</a:t>
            </a:r>
            <a:r>
              <a:rPr lang="en-IN" sz="2000" dirty="0">
                <a:latin typeface="Arial" panose="020B0604020202020204" pitchFamily="34" charset="0"/>
                <a:cs typeface="Arial" panose="020B0604020202020204" pitchFamily="34" charset="0"/>
              </a:rPr>
              <a:t>Mr. Amol Vaidya</a:t>
            </a: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CTO :			</a:t>
            </a:r>
            <a:r>
              <a:rPr lang="en-IN" sz="2000" dirty="0">
                <a:latin typeface="Arial" panose="020B0604020202020204" pitchFamily="34" charset="0"/>
                <a:cs typeface="Arial" panose="020B0604020202020204" pitchFamily="34" charset="0"/>
              </a:rPr>
              <a:t>Mr. Rajeev Dixit</a:t>
            </a:r>
            <a:endParaRPr lang="en-IN" sz="2000" b="1" dirty="0">
              <a:latin typeface="Arial" panose="020B0604020202020204" pitchFamily="34" charset="0"/>
              <a:cs typeface="Arial" panose="020B0604020202020204" pitchFamily="34" charset="0"/>
            </a:endParaRPr>
          </a:p>
          <a:p>
            <a:pPr marL="0" indent="0">
              <a:lnSpc>
                <a:spcPct val="150000"/>
              </a:lnSpc>
              <a:spcBef>
                <a:spcPts val="1000"/>
              </a:spcBef>
              <a:spcAft>
                <a:spcPts val="600"/>
              </a:spcAft>
              <a:buNone/>
            </a:pPr>
            <a:endParaRPr lang="en-IN" sz="2000" b="1" dirty="0">
              <a:latin typeface="Arial" panose="020B0604020202020204" pitchFamily="34" charset="0"/>
              <a:cs typeface="Arial" panose="020B0604020202020204" pitchFamily="34" charset="0"/>
            </a:endParaRPr>
          </a:p>
          <a:p>
            <a:pPr marL="0" indent="0">
              <a:lnSpc>
                <a:spcPct val="150000"/>
              </a:lnSpc>
              <a:spcBef>
                <a:spcPts val="1000"/>
              </a:spcBef>
              <a:spcAft>
                <a:spcPts val="600"/>
              </a:spcAft>
              <a:buNone/>
            </a:pP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 </a:t>
            </a:r>
            <a:br>
              <a:rPr lang="en-IN" sz="2000" dirty="0">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a:p>
            <a:pPr algn="just">
              <a:lnSpc>
                <a:spcPct val="150000"/>
              </a:lnSpc>
              <a:spcBef>
                <a:spcPts val="1000"/>
              </a:spcBef>
              <a:spcAft>
                <a:spcPts val="600"/>
              </a:spcAft>
            </a:pPr>
            <a:endParaRPr lang="en-IN" sz="20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8676" y="767105"/>
            <a:ext cx="2232248" cy="2232248"/>
          </a:xfrm>
          <a:prstGeom prst="rect">
            <a:avLst/>
          </a:prstGeom>
        </p:spPr>
      </p:pic>
    </p:spTree>
    <p:extLst>
      <p:ext uri="{BB962C8B-B14F-4D97-AF65-F5344CB8AC3E}">
        <p14:creationId xmlns:p14="http://schemas.microsoft.com/office/powerpoint/2010/main" val="7118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p:cNvPr>
          <p:cNvSpPr txBox="1">
            <a:spLocks/>
          </p:cNvSpPr>
          <p:nvPr/>
        </p:nvSpPr>
        <p:spPr>
          <a:xfrm>
            <a:off x="909836" y="692696"/>
            <a:ext cx="4294212" cy="1296144"/>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spcAft>
                <a:spcPts val="800"/>
              </a:spcAft>
            </a:pPr>
            <a:r>
              <a:rPr lang="en-US" b="1" dirty="0">
                <a:latin typeface="Arial" panose="020B0604020202020204" pitchFamily="34" charset="0"/>
                <a:cs typeface="Arial" panose="020B0604020202020204" pitchFamily="34" charset="0"/>
              </a:rPr>
              <a:t>Activity Diagram:</a:t>
            </a:r>
          </a:p>
          <a:p>
            <a:pPr algn="ctr">
              <a:lnSpc>
                <a:spcPct val="100000"/>
              </a:lnSpc>
              <a:spcAft>
                <a:spcPts val="800"/>
              </a:spcAft>
            </a:pPr>
            <a:r>
              <a:rPr lang="en-US" b="1" dirty="0">
                <a:latin typeface="Arial" panose="020B0604020202020204" pitchFamily="34" charset="0"/>
                <a:cs typeface="Arial" panose="020B0604020202020204" pitchFamily="34" charset="0"/>
              </a:rPr>
              <a:t>Mint NFT</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0938" t="1488" r="20218" b="12501"/>
          <a:stretch/>
        </p:blipFill>
        <p:spPr>
          <a:xfrm>
            <a:off x="6166420" y="0"/>
            <a:ext cx="3960440" cy="6868390"/>
          </a:xfrm>
          <a:prstGeom prst="rect">
            <a:avLst/>
          </a:prstGeom>
        </p:spPr>
      </p:pic>
    </p:spTree>
    <p:extLst>
      <p:ext uri="{BB962C8B-B14F-4D97-AF65-F5344CB8AC3E}">
        <p14:creationId xmlns:p14="http://schemas.microsoft.com/office/powerpoint/2010/main" val="170981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p:cNvPr>
          <p:cNvSpPr txBox="1">
            <a:spLocks/>
          </p:cNvSpPr>
          <p:nvPr/>
        </p:nvSpPr>
        <p:spPr>
          <a:xfrm>
            <a:off x="792088" y="692696"/>
            <a:ext cx="4294212" cy="1224136"/>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spcAft>
                <a:spcPts val="800"/>
              </a:spcAft>
            </a:pPr>
            <a:r>
              <a:rPr lang="en-US" b="1" dirty="0">
                <a:latin typeface="Arial" panose="020B0604020202020204" pitchFamily="34" charset="0"/>
                <a:cs typeface="Arial" panose="020B0604020202020204" pitchFamily="34" charset="0"/>
              </a:rPr>
              <a:t>Activity Diagram:</a:t>
            </a:r>
          </a:p>
          <a:p>
            <a:pPr algn="ctr">
              <a:lnSpc>
                <a:spcPct val="100000"/>
              </a:lnSpc>
              <a:spcAft>
                <a:spcPts val="800"/>
              </a:spcAft>
            </a:pPr>
            <a:r>
              <a:rPr lang="en-US" b="1" dirty="0">
                <a:latin typeface="Arial" panose="020B0604020202020204" pitchFamily="34" charset="0"/>
                <a:cs typeface="Arial" panose="020B0604020202020204" pitchFamily="34" charset="0"/>
              </a:rPr>
              <a:t>Sell/Burn NFT</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507" t="1700" r="4144" b="11151"/>
          <a:stretch/>
        </p:blipFill>
        <p:spPr>
          <a:xfrm>
            <a:off x="5662364" y="0"/>
            <a:ext cx="4706932" cy="6853954"/>
          </a:xfrm>
          <a:prstGeom prst="rect">
            <a:avLst/>
          </a:prstGeom>
        </p:spPr>
      </p:pic>
    </p:spTree>
    <p:extLst>
      <p:ext uri="{BB962C8B-B14F-4D97-AF65-F5344CB8AC3E}">
        <p14:creationId xmlns:p14="http://schemas.microsoft.com/office/powerpoint/2010/main" val="327374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p:cNvPr>
          <p:cNvSpPr txBox="1">
            <a:spLocks/>
          </p:cNvSpPr>
          <p:nvPr/>
        </p:nvSpPr>
        <p:spPr>
          <a:xfrm>
            <a:off x="792088" y="692696"/>
            <a:ext cx="4294212" cy="1296144"/>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spcAft>
                <a:spcPts val="800"/>
              </a:spcAft>
            </a:pPr>
            <a:r>
              <a:rPr lang="en-US" b="1" dirty="0">
                <a:latin typeface="Arial" panose="020B0604020202020204" pitchFamily="34" charset="0"/>
                <a:cs typeface="Arial" panose="020B0604020202020204" pitchFamily="34" charset="0"/>
              </a:rPr>
              <a:t>Activity Diagram:</a:t>
            </a:r>
          </a:p>
          <a:p>
            <a:pPr algn="ctr">
              <a:lnSpc>
                <a:spcPct val="100000"/>
              </a:lnSpc>
              <a:spcAft>
                <a:spcPts val="800"/>
              </a:spcAft>
            </a:pPr>
            <a:r>
              <a:rPr lang="en-US" b="1" dirty="0">
                <a:latin typeface="Arial" panose="020B0604020202020204" pitchFamily="34" charset="0"/>
                <a:cs typeface="Arial" panose="020B0604020202020204" pitchFamily="34" charset="0"/>
              </a:rPr>
              <a:t>Buy NFT</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3410" t="2750" r="29382" b="1701"/>
          <a:stretch/>
        </p:blipFill>
        <p:spPr>
          <a:xfrm>
            <a:off x="6454452" y="0"/>
            <a:ext cx="3312368" cy="6858000"/>
          </a:xfrm>
          <a:prstGeom prst="rect">
            <a:avLst/>
          </a:prstGeom>
        </p:spPr>
      </p:pic>
    </p:spTree>
    <p:extLst>
      <p:ext uri="{BB962C8B-B14F-4D97-AF65-F5344CB8AC3E}">
        <p14:creationId xmlns:p14="http://schemas.microsoft.com/office/powerpoint/2010/main" val="327275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p:cNvPr>
          <p:cNvSpPr txBox="1">
            <a:spLocks/>
          </p:cNvSpPr>
          <p:nvPr/>
        </p:nvSpPr>
        <p:spPr>
          <a:xfrm>
            <a:off x="333772" y="332656"/>
            <a:ext cx="5112568"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IPFS Workflow</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9916" y="1556792"/>
            <a:ext cx="9427663" cy="4451952"/>
          </a:xfrm>
          <a:prstGeom prst="rect">
            <a:avLst/>
          </a:prstGeom>
        </p:spPr>
      </p:pic>
    </p:spTree>
    <p:extLst>
      <p:ext uri="{BB962C8B-B14F-4D97-AF65-F5344CB8AC3E}">
        <p14:creationId xmlns:p14="http://schemas.microsoft.com/office/powerpoint/2010/main" val="221867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9">
            <a:extLst/>
          </p:cNvPr>
          <p:cNvSpPr txBox="1">
            <a:spLocks/>
          </p:cNvSpPr>
          <p:nvPr/>
        </p:nvSpPr>
        <p:spPr>
          <a:xfrm>
            <a:off x="117748" y="692696"/>
            <a:ext cx="11953328" cy="613792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None/>
            </a:pPr>
            <a:r>
              <a:rPr lang="en-US" sz="1800" b="1" dirty="0">
                <a:latin typeface="Arial" panose="020B0604020202020204" pitchFamily="34" charset="0"/>
                <a:cs typeface="Arial" panose="020B0604020202020204" pitchFamily="34" charset="0"/>
              </a:rPr>
              <a:t>Testing Methods Applied:</a:t>
            </a:r>
          </a:p>
          <a:p>
            <a:pPr marL="0" indent="0" algn="just">
              <a:lnSpc>
                <a:spcPct val="150000"/>
              </a:lnSpc>
              <a:buNone/>
            </a:pPr>
            <a:r>
              <a:rPr lang="en-US" sz="1400" dirty="0">
                <a:latin typeface="Arial" panose="020B0604020202020204" pitchFamily="34" charset="0"/>
                <a:cs typeface="Arial" panose="020B0604020202020204" pitchFamily="34" charset="0"/>
              </a:rPr>
              <a:t>The various types of testing that have been applied to the project are:</a:t>
            </a:r>
            <a:endParaRPr lang="en-IN" sz="1400" dirty="0">
              <a:latin typeface="Arial" panose="020B0604020202020204" pitchFamily="34" charset="0"/>
              <a:cs typeface="Arial" panose="020B0604020202020204" pitchFamily="34" charset="0"/>
            </a:endParaRPr>
          </a:p>
          <a:p>
            <a:pPr lvl="0" algn="just">
              <a:lnSpc>
                <a:spcPct val="150000"/>
              </a:lnSpc>
            </a:pPr>
            <a:r>
              <a:rPr lang="en-US" sz="1400" b="1" dirty="0">
                <a:latin typeface="Arial" panose="020B0604020202020204" pitchFamily="34" charset="0"/>
                <a:cs typeface="Arial" panose="020B0604020202020204" pitchFamily="34" charset="0"/>
              </a:rPr>
              <a:t>Unit Testing:</a:t>
            </a:r>
            <a:r>
              <a:rPr lang="en-US" sz="1400" dirty="0">
                <a:latin typeface="Arial" panose="020B0604020202020204" pitchFamily="34" charset="0"/>
                <a:cs typeface="Arial" panose="020B0604020202020204" pitchFamily="34" charset="0"/>
              </a:rPr>
              <a:t> After development, each component has been tested individually whether it is working with proper functionality or not. Are there any bugs or problems in an individual component?</a:t>
            </a:r>
            <a:endParaRPr lang="en-IN" sz="1400" dirty="0">
              <a:latin typeface="Arial" panose="020B0604020202020204" pitchFamily="34" charset="0"/>
              <a:cs typeface="Arial" panose="020B0604020202020204" pitchFamily="34" charset="0"/>
            </a:endParaRPr>
          </a:p>
          <a:p>
            <a:pPr lvl="0" algn="just">
              <a:lnSpc>
                <a:spcPct val="150000"/>
              </a:lnSpc>
            </a:pPr>
            <a:r>
              <a:rPr lang="en-US" sz="1400" b="1" dirty="0">
                <a:latin typeface="Arial" panose="020B0604020202020204" pitchFamily="34" charset="0"/>
                <a:cs typeface="Arial" panose="020B0604020202020204" pitchFamily="34" charset="0"/>
              </a:rPr>
              <a:t>Integration Testing:</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After developing some components of the project, those components are integrated together logically and tested as a group to check after combining whether the project functionalities are working properly or not.</a:t>
            </a:r>
            <a:endParaRPr lang="en-IN" sz="1400" dirty="0">
              <a:latin typeface="Arial" panose="020B0604020202020204" pitchFamily="34" charset="0"/>
              <a:cs typeface="Arial" panose="020B0604020202020204" pitchFamily="34" charset="0"/>
            </a:endParaRPr>
          </a:p>
          <a:p>
            <a:pPr algn="just">
              <a:lnSpc>
                <a:spcPct val="150000"/>
              </a:lnSpc>
            </a:pPr>
            <a:r>
              <a:rPr lang="en-US" sz="1400" b="1" dirty="0">
                <a:latin typeface="Arial" panose="020B0604020202020204" pitchFamily="34" charset="0"/>
                <a:cs typeface="Arial" panose="020B0604020202020204" pitchFamily="34" charset="0"/>
              </a:rPr>
              <a:t>Black Box Testing:</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After developing and integrating the components together. Black box testing has been applied to check whether all the functionalities are working correctly or not. The users who don’t have technical/programming knowledge can also perform this testing.</a:t>
            </a:r>
            <a:endParaRPr lang="en-IN" sz="1400" dirty="0">
              <a:latin typeface="Arial" panose="020B0604020202020204" pitchFamily="34" charset="0"/>
              <a:cs typeface="Arial" panose="020B0604020202020204" pitchFamily="34" charset="0"/>
            </a:endParaRPr>
          </a:p>
          <a:p>
            <a:pPr algn="just">
              <a:lnSpc>
                <a:spcPct val="150000"/>
              </a:lnSpc>
            </a:pPr>
            <a:r>
              <a:rPr lang="en-US" sz="1400" b="1" dirty="0">
                <a:latin typeface="Arial" panose="020B0604020202020204" pitchFamily="34" charset="0"/>
                <a:cs typeface="Arial" panose="020B0604020202020204" pitchFamily="34" charset="0"/>
              </a:rPr>
              <a:t>White Box Testing:</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White Box Testing is a way of testing the software in which the tester has knowledge about the internal structure or the code or the program of the software. It is mostly done by software developers. Knowledge of the implementation of the project is very important.</a:t>
            </a:r>
            <a:endParaRPr lang="en-IN" sz="1400" dirty="0">
              <a:latin typeface="Arial" panose="020B0604020202020204" pitchFamily="34" charset="0"/>
              <a:cs typeface="Arial" panose="020B0604020202020204" pitchFamily="34" charset="0"/>
            </a:endParaRPr>
          </a:p>
          <a:p>
            <a:pPr algn="just">
              <a:lnSpc>
                <a:spcPct val="150000"/>
              </a:lnSpc>
            </a:pPr>
            <a:r>
              <a:rPr lang="en-US" sz="1400" b="1" dirty="0">
                <a:latin typeface="Arial" panose="020B0604020202020204" pitchFamily="34" charset="0"/>
                <a:cs typeface="Arial" panose="020B0604020202020204" pitchFamily="34" charset="0"/>
              </a:rPr>
              <a:t> Regression Testing:</a:t>
            </a:r>
            <a:r>
              <a:rPr lang="en-IN" sz="14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Regression testing has been applied at places where some changes has been made in the smart contracts/components or where new functionality has been added. This testing has been applied to check that whether by making these changes, the project old functionalities are working properly or not. </a:t>
            </a:r>
            <a:r>
              <a:rPr lang="en-US" sz="1400" b="1" dirty="0">
                <a:latin typeface="Arial" panose="020B0604020202020204" pitchFamily="34" charset="0"/>
                <a:cs typeface="Arial" panose="020B0604020202020204" pitchFamily="34" charset="0"/>
              </a:rPr>
              <a:t>“Are there any issues in the project old functionalities after making the changes in the project?” </a:t>
            </a:r>
            <a:r>
              <a:rPr lang="en-US" sz="1400" dirty="0">
                <a:latin typeface="Arial" panose="020B0604020202020204" pitchFamily="34" charset="0"/>
                <a:cs typeface="Arial" panose="020B0604020202020204" pitchFamily="34" charset="0"/>
              </a:rPr>
              <a:t>If there is any issue present or by making changes in one component other components are also getting affected, then that issue has been tried to resolve.</a:t>
            </a:r>
            <a:endParaRPr lang="en-IN" sz="1400" dirty="0">
              <a:latin typeface="Arial" panose="020B0604020202020204" pitchFamily="34" charset="0"/>
              <a:cs typeface="Arial" panose="020B0604020202020204" pitchFamily="34" charset="0"/>
            </a:endParaRPr>
          </a:p>
        </p:txBody>
      </p:sp>
      <p:sp>
        <p:nvSpPr>
          <p:cNvPr id="3" name="Title 2"/>
          <p:cNvSpPr txBox="1">
            <a:spLocks/>
          </p:cNvSpPr>
          <p:nvPr/>
        </p:nvSpPr>
        <p:spPr>
          <a:xfrm>
            <a:off x="4078188" y="0"/>
            <a:ext cx="3672408" cy="749808"/>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b="1" dirty="0">
                <a:latin typeface="Arial" panose="020B0604020202020204" pitchFamily="34" charset="0"/>
                <a:cs typeface="Arial" panose="020B0604020202020204" pitchFamily="34" charset="0"/>
              </a:rPr>
              <a:t>Testing</a:t>
            </a:r>
          </a:p>
        </p:txBody>
      </p:sp>
    </p:spTree>
    <p:extLst>
      <p:ext uri="{BB962C8B-B14F-4D97-AF65-F5344CB8AC3E}">
        <p14:creationId xmlns:p14="http://schemas.microsoft.com/office/powerpoint/2010/main" val="53176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078188" y="44624"/>
            <a:ext cx="3672408" cy="720080"/>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b="1" dirty="0">
                <a:latin typeface="Arial" panose="020B0604020202020204" pitchFamily="34" charset="0"/>
                <a:cs typeface="Arial" panose="020B0604020202020204" pitchFamily="34" charset="0"/>
              </a:rPr>
              <a:t>Test Cases</a:t>
            </a:r>
          </a:p>
        </p:txBody>
      </p:sp>
      <p:sp>
        <p:nvSpPr>
          <p:cNvPr id="6" name="Title 2"/>
          <p:cNvSpPr txBox="1">
            <a:spLocks/>
          </p:cNvSpPr>
          <p:nvPr/>
        </p:nvSpPr>
        <p:spPr>
          <a:xfrm>
            <a:off x="189756" y="1044601"/>
            <a:ext cx="2016224" cy="576064"/>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sz="2800" b="1" dirty="0">
                <a:latin typeface="Arial" panose="020B0604020202020204" pitchFamily="34" charset="0"/>
                <a:cs typeface="Arial" panose="020B0604020202020204" pitchFamily="34" charset="0"/>
              </a:rPr>
              <a:t>Mint NFT</a:t>
            </a:r>
          </a:p>
        </p:txBody>
      </p:sp>
      <p:graphicFrame>
        <p:nvGraphicFramePr>
          <p:cNvPr id="9" name="Table 8"/>
          <p:cNvGraphicFramePr>
            <a:graphicFrameLocks noGrp="1"/>
          </p:cNvGraphicFramePr>
          <p:nvPr>
            <p:extLst>
              <p:ext uri="{D42A27DB-BD31-4B8C-83A1-F6EECF244321}">
                <p14:modId xmlns:p14="http://schemas.microsoft.com/office/powerpoint/2010/main" val="2200149796"/>
              </p:ext>
            </p:extLst>
          </p:nvPr>
        </p:nvGraphicFramePr>
        <p:xfrm>
          <a:off x="693812" y="1988840"/>
          <a:ext cx="10801200" cy="3960441"/>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231734121"/>
                    </a:ext>
                  </a:extLst>
                </a:gridCol>
                <a:gridCol w="1800200">
                  <a:extLst>
                    <a:ext uri="{9D8B030D-6E8A-4147-A177-3AD203B41FA5}">
                      <a16:colId xmlns:a16="http://schemas.microsoft.com/office/drawing/2014/main" val="1917125710"/>
                    </a:ext>
                  </a:extLst>
                </a:gridCol>
                <a:gridCol w="1800200">
                  <a:extLst>
                    <a:ext uri="{9D8B030D-6E8A-4147-A177-3AD203B41FA5}">
                      <a16:colId xmlns:a16="http://schemas.microsoft.com/office/drawing/2014/main" val="1960276813"/>
                    </a:ext>
                  </a:extLst>
                </a:gridCol>
                <a:gridCol w="1800200">
                  <a:extLst>
                    <a:ext uri="{9D8B030D-6E8A-4147-A177-3AD203B41FA5}">
                      <a16:colId xmlns:a16="http://schemas.microsoft.com/office/drawing/2014/main" val="3337389819"/>
                    </a:ext>
                  </a:extLst>
                </a:gridCol>
                <a:gridCol w="1800200">
                  <a:extLst>
                    <a:ext uri="{9D8B030D-6E8A-4147-A177-3AD203B41FA5}">
                      <a16:colId xmlns:a16="http://schemas.microsoft.com/office/drawing/2014/main" val="3513224821"/>
                    </a:ext>
                  </a:extLst>
                </a:gridCol>
                <a:gridCol w="1800200">
                  <a:extLst>
                    <a:ext uri="{9D8B030D-6E8A-4147-A177-3AD203B41FA5}">
                      <a16:colId xmlns:a16="http://schemas.microsoft.com/office/drawing/2014/main" val="806990488"/>
                    </a:ext>
                  </a:extLst>
                </a:gridCol>
              </a:tblGrid>
              <a:tr h="512121">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 Case</a:t>
                      </a:r>
                      <a:endParaRPr lang="en-IN" sz="1400" dirty="0">
                        <a:solidFill>
                          <a:schemeClr val="bg1"/>
                        </a:solidFill>
                        <a:effectLst/>
                        <a:latin typeface="Arial" panose="020B0604020202020204" pitchFamily="34" charset="0"/>
                        <a:cs typeface="Arial" panose="020B0604020202020204" pitchFamily="34" charset="0"/>
                      </a:endParaRPr>
                    </a:p>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ID</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a:t>
                      </a:r>
                      <a:r>
                        <a:rPr lang="en-IN" sz="1400" b="1" baseline="0" dirty="0">
                          <a:solidFill>
                            <a:schemeClr val="bg1"/>
                          </a:solidFill>
                          <a:effectLst/>
                          <a:latin typeface="Arial" panose="020B0604020202020204" pitchFamily="34" charset="0"/>
                          <a:ea typeface="+mn-ea"/>
                          <a:cs typeface="Arial" panose="020B0604020202020204" pitchFamily="34" charset="0"/>
                        </a:rPr>
                        <a:t> </a:t>
                      </a: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Input</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 Output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Actual Result</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Status</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2007438373"/>
                  </a:ext>
                </a:extLst>
              </a:tr>
              <a:tr h="2096070">
                <a:tc>
                  <a:txBody>
                    <a:bodyPr/>
                    <a:lstStyle/>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1.</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To Mint an NFT</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Name,</a:t>
                      </a:r>
                      <a:endParaRPr lang="en-IN" sz="1400" dirty="0">
                        <a:solidFill>
                          <a:schemeClr val="bg1"/>
                        </a:solidFill>
                        <a:effectLst/>
                        <a:latin typeface="Arial" panose="020B0604020202020204" pitchFamily="34" charset="0"/>
                        <a:ea typeface="Droid Sans Fallback"/>
                        <a:cs typeface="Arial" panose="020B0604020202020204" pitchFamily="34" charset="0"/>
                      </a:endParaRPr>
                    </a:p>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Description,</a:t>
                      </a:r>
                      <a:endParaRPr lang="en-IN" sz="1400" dirty="0">
                        <a:solidFill>
                          <a:schemeClr val="bg1"/>
                        </a:solidFill>
                        <a:effectLst/>
                        <a:latin typeface="Arial" panose="020B0604020202020204" pitchFamily="34" charset="0"/>
                        <a:ea typeface="Droid Sans Fallback"/>
                        <a:cs typeface="Arial" panose="020B0604020202020204" pitchFamily="34" charset="0"/>
                      </a:endParaRPr>
                    </a:p>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Image</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err="1">
                          <a:solidFill>
                            <a:schemeClr val="bg1"/>
                          </a:solidFill>
                          <a:effectLst/>
                          <a:latin typeface="Arial" panose="020B0604020202020204" pitchFamily="34" charset="0"/>
                          <a:ea typeface="Droid Sans Fallback"/>
                          <a:cs typeface="Arial" panose="020B0604020202020204" pitchFamily="34" charset="0"/>
                        </a:rPr>
                        <a:t>MetaMask</a:t>
                      </a:r>
                      <a:r>
                        <a:rPr lang="en-US" sz="1400" dirty="0">
                          <a:solidFill>
                            <a:schemeClr val="bg1"/>
                          </a:solidFill>
                          <a:effectLst/>
                          <a:latin typeface="Arial" panose="020B0604020202020204" pitchFamily="34" charset="0"/>
                          <a:ea typeface="Droid Sans Fallback"/>
                          <a:cs typeface="Arial" panose="020B0604020202020204" pitchFamily="34" charset="0"/>
                        </a:rPr>
                        <a:t> pop up for confirmation to pay gas fee, after confirming NFT should be minted successfully </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NFT Minted Successfully</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Pass</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3678808370"/>
                  </a:ext>
                </a:extLst>
              </a:tr>
              <a:tr h="1352250">
                <a:tc>
                  <a:txBody>
                    <a:bodyPr/>
                    <a:lstStyle/>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2.</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To Mint an NFT after rejecting </a:t>
                      </a:r>
                      <a:r>
                        <a:rPr lang="en-US" sz="1400" dirty="0" err="1">
                          <a:solidFill>
                            <a:schemeClr val="bg1"/>
                          </a:solidFill>
                          <a:effectLst/>
                          <a:latin typeface="Arial" panose="020B0604020202020204" pitchFamily="34" charset="0"/>
                          <a:ea typeface="Droid Sans Fallback"/>
                          <a:cs typeface="Arial" panose="020B0604020202020204" pitchFamily="34" charset="0"/>
                        </a:rPr>
                        <a:t>MetaMask</a:t>
                      </a:r>
                      <a:r>
                        <a:rPr lang="en-US" sz="1400" dirty="0">
                          <a:solidFill>
                            <a:schemeClr val="bg1"/>
                          </a:solidFill>
                          <a:effectLst/>
                          <a:latin typeface="Arial" panose="020B0604020202020204" pitchFamily="34" charset="0"/>
                          <a:ea typeface="Droid Sans Fallback"/>
                          <a:cs typeface="Arial" panose="020B0604020202020204" pitchFamily="34" charset="0"/>
                        </a:rPr>
                        <a:t> confirmation</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Name,</a:t>
                      </a:r>
                      <a:endParaRPr lang="en-IN" sz="1400" dirty="0">
                        <a:solidFill>
                          <a:schemeClr val="bg1"/>
                        </a:solidFill>
                        <a:effectLst/>
                        <a:latin typeface="Arial" panose="020B0604020202020204" pitchFamily="34" charset="0"/>
                        <a:ea typeface="Droid Sans Fallback"/>
                        <a:cs typeface="Arial" panose="020B0604020202020204" pitchFamily="34" charset="0"/>
                      </a:endParaRPr>
                    </a:p>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Description,</a:t>
                      </a:r>
                      <a:endParaRPr lang="en-IN" sz="1400" dirty="0">
                        <a:solidFill>
                          <a:schemeClr val="bg1"/>
                        </a:solidFill>
                        <a:effectLst/>
                        <a:latin typeface="Arial" panose="020B0604020202020204" pitchFamily="34" charset="0"/>
                        <a:ea typeface="Droid Sans Fallback"/>
                        <a:cs typeface="Arial" panose="020B0604020202020204" pitchFamily="34" charset="0"/>
                      </a:endParaRPr>
                    </a:p>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Image</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NFT not Minted</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NFT not Minted</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chemeClr val="bg1"/>
                          </a:solidFill>
                          <a:effectLst/>
                          <a:latin typeface="Arial" panose="020B0604020202020204" pitchFamily="34" charset="0"/>
                          <a:ea typeface="Droid Sans Fallback"/>
                          <a:cs typeface="Arial" panose="020B0604020202020204" pitchFamily="34" charset="0"/>
                        </a:rPr>
                        <a:t>Pass</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704536307"/>
                  </a:ext>
                </a:extLst>
              </a:tr>
            </a:tbl>
          </a:graphicData>
        </a:graphic>
      </p:graphicFrame>
    </p:spTree>
    <p:extLst>
      <p:ext uri="{BB962C8B-B14F-4D97-AF65-F5344CB8AC3E}">
        <p14:creationId xmlns:p14="http://schemas.microsoft.com/office/powerpoint/2010/main" val="11342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078188" y="44624"/>
            <a:ext cx="3672408" cy="720080"/>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b="1" dirty="0">
                <a:latin typeface="Arial" panose="020B0604020202020204" pitchFamily="34" charset="0"/>
                <a:cs typeface="Arial" panose="020B0604020202020204" pitchFamily="34" charset="0"/>
              </a:rPr>
              <a:t>Test Cases</a:t>
            </a:r>
          </a:p>
        </p:txBody>
      </p:sp>
      <p:sp>
        <p:nvSpPr>
          <p:cNvPr id="6" name="Title 2"/>
          <p:cNvSpPr txBox="1">
            <a:spLocks/>
          </p:cNvSpPr>
          <p:nvPr/>
        </p:nvSpPr>
        <p:spPr>
          <a:xfrm>
            <a:off x="117748" y="980728"/>
            <a:ext cx="2016224" cy="576064"/>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sz="2800" b="1" dirty="0">
                <a:latin typeface="Arial" panose="020B0604020202020204" pitchFamily="34" charset="0"/>
                <a:cs typeface="Arial" panose="020B0604020202020204" pitchFamily="34" charset="0"/>
              </a:rPr>
              <a:t>Sell NFT</a:t>
            </a:r>
          </a:p>
        </p:txBody>
      </p:sp>
      <p:graphicFrame>
        <p:nvGraphicFramePr>
          <p:cNvPr id="9" name="Table 8"/>
          <p:cNvGraphicFramePr>
            <a:graphicFrameLocks noGrp="1"/>
          </p:cNvGraphicFramePr>
          <p:nvPr>
            <p:extLst>
              <p:ext uri="{D42A27DB-BD31-4B8C-83A1-F6EECF244321}">
                <p14:modId xmlns:p14="http://schemas.microsoft.com/office/powerpoint/2010/main" val="75495966"/>
              </p:ext>
            </p:extLst>
          </p:nvPr>
        </p:nvGraphicFramePr>
        <p:xfrm>
          <a:off x="693812" y="1988840"/>
          <a:ext cx="10801200" cy="4065091"/>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231734121"/>
                    </a:ext>
                  </a:extLst>
                </a:gridCol>
                <a:gridCol w="1800200">
                  <a:extLst>
                    <a:ext uri="{9D8B030D-6E8A-4147-A177-3AD203B41FA5}">
                      <a16:colId xmlns:a16="http://schemas.microsoft.com/office/drawing/2014/main" val="1917125710"/>
                    </a:ext>
                  </a:extLst>
                </a:gridCol>
                <a:gridCol w="1800200">
                  <a:extLst>
                    <a:ext uri="{9D8B030D-6E8A-4147-A177-3AD203B41FA5}">
                      <a16:colId xmlns:a16="http://schemas.microsoft.com/office/drawing/2014/main" val="1960276813"/>
                    </a:ext>
                  </a:extLst>
                </a:gridCol>
                <a:gridCol w="1800200">
                  <a:extLst>
                    <a:ext uri="{9D8B030D-6E8A-4147-A177-3AD203B41FA5}">
                      <a16:colId xmlns:a16="http://schemas.microsoft.com/office/drawing/2014/main" val="3337389819"/>
                    </a:ext>
                  </a:extLst>
                </a:gridCol>
                <a:gridCol w="1800200">
                  <a:extLst>
                    <a:ext uri="{9D8B030D-6E8A-4147-A177-3AD203B41FA5}">
                      <a16:colId xmlns:a16="http://schemas.microsoft.com/office/drawing/2014/main" val="3513224821"/>
                    </a:ext>
                  </a:extLst>
                </a:gridCol>
                <a:gridCol w="1800200">
                  <a:extLst>
                    <a:ext uri="{9D8B030D-6E8A-4147-A177-3AD203B41FA5}">
                      <a16:colId xmlns:a16="http://schemas.microsoft.com/office/drawing/2014/main" val="806990488"/>
                    </a:ext>
                  </a:extLst>
                </a:gridCol>
              </a:tblGrid>
              <a:tr h="512121">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 Case</a:t>
                      </a:r>
                      <a:endParaRPr lang="en-IN" sz="1400" dirty="0">
                        <a:solidFill>
                          <a:schemeClr val="bg1"/>
                        </a:solidFill>
                        <a:effectLst/>
                        <a:latin typeface="Arial" panose="020B0604020202020204" pitchFamily="34" charset="0"/>
                        <a:cs typeface="Arial" panose="020B0604020202020204" pitchFamily="34" charset="0"/>
                      </a:endParaRPr>
                    </a:p>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ID</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a:t>
                      </a:r>
                      <a:r>
                        <a:rPr lang="en-IN" sz="1400" b="1" baseline="0" dirty="0">
                          <a:solidFill>
                            <a:schemeClr val="bg1"/>
                          </a:solidFill>
                          <a:effectLst/>
                          <a:latin typeface="Arial" panose="020B0604020202020204" pitchFamily="34" charset="0"/>
                          <a:ea typeface="+mn-ea"/>
                          <a:cs typeface="Arial" panose="020B0604020202020204" pitchFamily="34" charset="0"/>
                        </a:rPr>
                        <a:t> </a:t>
                      </a: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Input</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 Output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Actual Result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Status</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2007438373"/>
                  </a:ext>
                </a:extLst>
              </a:tr>
              <a:tr h="2096070">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1.</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Sell NFT</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Price (in Ether), </a:t>
                      </a:r>
                    </a:p>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Type “Sell” in textbox and click on Enter Button</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err="1">
                          <a:solidFill>
                            <a:srgbClr val="00000A"/>
                          </a:solidFill>
                          <a:effectLst/>
                          <a:latin typeface="Arial" panose="020B0604020202020204" pitchFamily="34" charset="0"/>
                          <a:ea typeface="Droid Sans Fallback"/>
                          <a:cs typeface="Arial" panose="020B0604020202020204" pitchFamily="34" charset="0"/>
                        </a:rPr>
                        <a:t>MetaMask</a:t>
                      </a:r>
                      <a:r>
                        <a:rPr lang="en-US" sz="1400" dirty="0">
                          <a:solidFill>
                            <a:srgbClr val="00000A"/>
                          </a:solidFill>
                          <a:effectLst/>
                          <a:latin typeface="Arial" panose="020B0604020202020204" pitchFamily="34" charset="0"/>
                          <a:ea typeface="Droid Sans Fallback"/>
                          <a:cs typeface="Arial" panose="020B0604020202020204" pitchFamily="34" charset="0"/>
                        </a:rPr>
                        <a:t> pop up for confirmation to pay gas fee and for approval, after confirming NFT should be Listed for Sale </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NFT Listed for Sell Successfully. Now, Buyer can buy this NFT if he/she likes it.</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Pass</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3678808370"/>
                  </a:ext>
                </a:extLst>
              </a:tr>
              <a:tr h="1352250">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2.</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Sell NFT  after rejecting </a:t>
                      </a:r>
                      <a:r>
                        <a:rPr lang="en-US" sz="1400" dirty="0" err="1">
                          <a:solidFill>
                            <a:srgbClr val="00000A"/>
                          </a:solidFill>
                          <a:effectLst/>
                          <a:latin typeface="Arial" panose="020B0604020202020204" pitchFamily="34" charset="0"/>
                          <a:ea typeface="Droid Sans Fallback"/>
                          <a:cs typeface="Arial" panose="020B0604020202020204" pitchFamily="34" charset="0"/>
                        </a:rPr>
                        <a:t>MetaMask</a:t>
                      </a:r>
                      <a:r>
                        <a:rPr lang="en-US" sz="1400" dirty="0">
                          <a:solidFill>
                            <a:srgbClr val="00000A"/>
                          </a:solidFill>
                          <a:effectLst/>
                          <a:latin typeface="Arial" panose="020B0604020202020204" pitchFamily="34" charset="0"/>
                          <a:ea typeface="Droid Sans Fallback"/>
                          <a:cs typeface="Arial" panose="020B0604020202020204" pitchFamily="34" charset="0"/>
                        </a:rPr>
                        <a:t> confirmation</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Price (in Ether), </a:t>
                      </a:r>
                    </a:p>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Type “Sell” in textbox and click on Enter Button</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NFT should not be Listed for Sale</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NFT not Listed for Sale</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Pass</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704536307"/>
                  </a:ext>
                </a:extLst>
              </a:tr>
            </a:tbl>
          </a:graphicData>
        </a:graphic>
      </p:graphicFrame>
    </p:spTree>
    <p:extLst>
      <p:ext uri="{BB962C8B-B14F-4D97-AF65-F5344CB8AC3E}">
        <p14:creationId xmlns:p14="http://schemas.microsoft.com/office/powerpoint/2010/main" val="148521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078188" y="44624"/>
            <a:ext cx="3672408" cy="720080"/>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b="1" dirty="0">
                <a:latin typeface="Arial" panose="020B0604020202020204" pitchFamily="34" charset="0"/>
                <a:cs typeface="Arial" panose="020B0604020202020204" pitchFamily="34" charset="0"/>
              </a:rPr>
              <a:t>Test Cases</a:t>
            </a:r>
          </a:p>
        </p:txBody>
      </p:sp>
      <p:sp>
        <p:nvSpPr>
          <p:cNvPr id="6" name="Title 2"/>
          <p:cNvSpPr txBox="1">
            <a:spLocks/>
          </p:cNvSpPr>
          <p:nvPr/>
        </p:nvSpPr>
        <p:spPr>
          <a:xfrm>
            <a:off x="189756" y="1044600"/>
            <a:ext cx="4608512" cy="576064"/>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sz="2800" b="1" dirty="0">
                <a:latin typeface="Arial" panose="020B0604020202020204" pitchFamily="34" charset="0"/>
                <a:cs typeface="Arial" panose="020B0604020202020204" pitchFamily="34" charset="0"/>
              </a:rPr>
              <a:t>Remove NFT from Sell</a:t>
            </a:r>
          </a:p>
        </p:txBody>
      </p:sp>
      <p:graphicFrame>
        <p:nvGraphicFramePr>
          <p:cNvPr id="9" name="Table 8"/>
          <p:cNvGraphicFramePr>
            <a:graphicFrameLocks noGrp="1"/>
          </p:cNvGraphicFramePr>
          <p:nvPr>
            <p:extLst>
              <p:ext uri="{D42A27DB-BD31-4B8C-83A1-F6EECF244321}">
                <p14:modId xmlns:p14="http://schemas.microsoft.com/office/powerpoint/2010/main" val="205306472"/>
              </p:ext>
            </p:extLst>
          </p:nvPr>
        </p:nvGraphicFramePr>
        <p:xfrm>
          <a:off x="693812" y="1988840"/>
          <a:ext cx="10801200" cy="3960441"/>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231734121"/>
                    </a:ext>
                  </a:extLst>
                </a:gridCol>
                <a:gridCol w="1800200">
                  <a:extLst>
                    <a:ext uri="{9D8B030D-6E8A-4147-A177-3AD203B41FA5}">
                      <a16:colId xmlns:a16="http://schemas.microsoft.com/office/drawing/2014/main" val="1917125710"/>
                    </a:ext>
                  </a:extLst>
                </a:gridCol>
                <a:gridCol w="1800200">
                  <a:extLst>
                    <a:ext uri="{9D8B030D-6E8A-4147-A177-3AD203B41FA5}">
                      <a16:colId xmlns:a16="http://schemas.microsoft.com/office/drawing/2014/main" val="1960276813"/>
                    </a:ext>
                  </a:extLst>
                </a:gridCol>
                <a:gridCol w="1800200">
                  <a:extLst>
                    <a:ext uri="{9D8B030D-6E8A-4147-A177-3AD203B41FA5}">
                      <a16:colId xmlns:a16="http://schemas.microsoft.com/office/drawing/2014/main" val="3337389819"/>
                    </a:ext>
                  </a:extLst>
                </a:gridCol>
                <a:gridCol w="1800200">
                  <a:extLst>
                    <a:ext uri="{9D8B030D-6E8A-4147-A177-3AD203B41FA5}">
                      <a16:colId xmlns:a16="http://schemas.microsoft.com/office/drawing/2014/main" val="3513224821"/>
                    </a:ext>
                  </a:extLst>
                </a:gridCol>
                <a:gridCol w="1800200">
                  <a:extLst>
                    <a:ext uri="{9D8B030D-6E8A-4147-A177-3AD203B41FA5}">
                      <a16:colId xmlns:a16="http://schemas.microsoft.com/office/drawing/2014/main" val="806990488"/>
                    </a:ext>
                  </a:extLst>
                </a:gridCol>
              </a:tblGrid>
              <a:tr h="512121">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 Case</a:t>
                      </a:r>
                      <a:endParaRPr lang="en-IN" sz="1400" dirty="0">
                        <a:solidFill>
                          <a:schemeClr val="bg1"/>
                        </a:solidFill>
                        <a:effectLst/>
                        <a:latin typeface="Arial" panose="020B0604020202020204" pitchFamily="34" charset="0"/>
                        <a:cs typeface="Arial" panose="020B0604020202020204" pitchFamily="34" charset="0"/>
                      </a:endParaRPr>
                    </a:p>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ID</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a:t>
                      </a:r>
                      <a:r>
                        <a:rPr lang="en-IN" sz="1400" b="1" baseline="0" dirty="0">
                          <a:solidFill>
                            <a:schemeClr val="bg1"/>
                          </a:solidFill>
                          <a:effectLst/>
                          <a:latin typeface="Arial" panose="020B0604020202020204" pitchFamily="34" charset="0"/>
                          <a:ea typeface="+mn-ea"/>
                          <a:cs typeface="Arial" panose="020B0604020202020204" pitchFamily="34" charset="0"/>
                        </a:rPr>
                        <a:t> </a:t>
                      </a: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Input</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 Output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Actual Result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Status</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2007438373"/>
                  </a:ext>
                </a:extLst>
              </a:tr>
              <a:tr h="2096070">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1.</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Remove NFT from Sell so, that Buyer cannot Buy</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Click on Cancel Button</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err="1">
                          <a:solidFill>
                            <a:srgbClr val="00000A"/>
                          </a:solidFill>
                          <a:effectLst/>
                          <a:latin typeface="Arial" panose="020B0604020202020204" pitchFamily="34" charset="0"/>
                          <a:ea typeface="Droid Sans Fallback"/>
                          <a:cs typeface="Arial" panose="020B0604020202020204" pitchFamily="34" charset="0"/>
                        </a:rPr>
                        <a:t>MetaMask</a:t>
                      </a:r>
                      <a:r>
                        <a:rPr lang="en-US" sz="1400" dirty="0">
                          <a:solidFill>
                            <a:srgbClr val="00000A"/>
                          </a:solidFill>
                          <a:effectLst/>
                          <a:latin typeface="Arial" panose="020B0604020202020204" pitchFamily="34" charset="0"/>
                          <a:ea typeface="Droid Sans Fallback"/>
                          <a:cs typeface="Arial" panose="020B0604020202020204" pitchFamily="34" charset="0"/>
                        </a:rPr>
                        <a:t> pop up for confirmation to pay gas fee, after confirming NFT should be removed from Sell </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NFT Removed from Sell</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Pass</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3678808370"/>
                  </a:ext>
                </a:extLst>
              </a:tr>
              <a:tr h="1352250">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2.</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Remove NFT from Sell after rejecting </a:t>
                      </a:r>
                      <a:r>
                        <a:rPr lang="en-US" sz="1400" dirty="0" err="1">
                          <a:solidFill>
                            <a:srgbClr val="00000A"/>
                          </a:solidFill>
                          <a:effectLst/>
                          <a:latin typeface="Arial" panose="020B0604020202020204" pitchFamily="34" charset="0"/>
                          <a:ea typeface="Droid Sans Fallback"/>
                          <a:cs typeface="Arial" panose="020B0604020202020204" pitchFamily="34" charset="0"/>
                        </a:rPr>
                        <a:t>MetaMask</a:t>
                      </a:r>
                      <a:r>
                        <a:rPr lang="en-US" sz="1400" dirty="0">
                          <a:solidFill>
                            <a:srgbClr val="00000A"/>
                          </a:solidFill>
                          <a:effectLst/>
                          <a:latin typeface="Arial" panose="020B0604020202020204" pitchFamily="34" charset="0"/>
                          <a:ea typeface="Droid Sans Fallback"/>
                          <a:cs typeface="Arial" panose="020B0604020202020204" pitchFamily="34" charset="0"/>
                        </a:rPr>
                        <a:t> confirmation </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Click on Cancel Button</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NFT should not be Removed from Sell</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NFT not Removed from Sell</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Pass</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704536307"/>
                  </a:ext>
                </a:extLst>
              </a:tr>
            </a:tbl>
          </a:graphicData>
        </a:graphic>
      </p:graphicFrame>
    </p:spTree>
    <p:extLst>
      <p:ext uri="{BB962C8B-B14F-4D97-AF65-F5344CB8AC3E}">
        <p14:creationId xmlns:p14="http://schemas.microsoft.com/office/powerpoint/2010/main" val="284894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078188" y="44624"/>
            <a:ext cx="3672408" cy="720080"/>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b="1" dirty="0">
                <a:latin typeface="Arial" panose="020B0604020202020204" pitchFamily="34" charset="0"/>
                <a:cs typeface="Arial" panose="020B0604020202020204" pitchFamily="34" charset="0"/>
              </a:rPr>
              <a:t>Test Cases</a:t>
            </a:r>
          </a:p>
        </p:txBody>
      </p:sp>
      <p:sp>
        <p:nvSpPr>
          <p:cNvPr id="6" name="Title 2"/>
          <p:cNvSpPr txBox="1">
            <a:spLocks/>
          </p:cNvSpPr>
          <p:nvPr/>
        </p:nvSpPr>
        <p:spPr>
          <a:xfrm>
            <a:off x="189756" y="764704"/>
            <a:ext cx="1800200" cy="576064"/>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sz="2800" b="1" dirty="0">
                <a:latin typeface="Arial" panose="020B0604020202020204" pitchFamily="34" charset="0"/>
                <a:cs typeface="Arial" panose="020B0604020202020204" pitchFamily="34" charset="0"/>
              </a:rPr>
              <a:t>Buy NFT</a:t>
            </a:r>
          </a:p>
        </p:txBody>
      </p:sp>
      <p:graphicFrame>
        <p:nvGraphicFramePr>
          <p:cNvPr id="9" name="Table 8"/>
          <p:cNvGraphicFramePr>
            <a:graphicFrameLocks noGrp="1"/>
          </p:cNvGraphicFramePr>
          <p:nvPr>
            <p:extLst>
              <p:ext uri="{D42A27DB-BD31-4B8C-83A1-F6EECF244321}">
                <p14:modId xmlns:p14="http://schemas.microsoft.com/office/powerpoint/2010/main" val="1993558507"/>
              </p:ext>
            </p:extLst>
          </p:nvPr>
        </p:nvGraphicFramePr>
        <p:xfrm>
          <a:off x="693812" y="1556792"/>
          <a:ext cx="11161242" cy="5126251"/>
        </p:xfrm>
        <a:graphic>
          <a:graphicData uri="http://schemas.openxmlformats.org/drawingml/2006/table">
            <a:tbl>
              <a:tblPr firstRow="1" bandRow="1">
                <a:tableStyleId>{5C22544A-7EE6-4342-B048-85BDC9FD1C3A}</a:tableStyleId>
              </a:tblPr>
              <a:tblGrid>
                <a:gridCol w="1860207">
                  <a:extLst>
                    <a:ext uri="{9D8B030D-6E8A-4147-A177-3AD203B41FA5}">
                      <a16:colId xmlns:a16="http://schemas.microsoft.com/office/drawing/2014/main" val="2231734121"/>
                    </a:ext>
                  </a:extLst>
                </a:gridCol>
                <a:gridCol w="1860207">
                  <a:extLst>
                    <a:ext uri="{9D8B030D-6E8A-4147-A177-3AD203B41FA5}">
                      <a16:colId xmlns:a16="http://schemas.microsoft.com/office/drawing/2014/main" val="1917125710"/>
                    </a:ext>
                  </a:extLst>
                </a:gridCol>
                <a:gridCol w="1860207">
                  <a:extLst>
                    <a:ext uri="{9D8B030D-6E8A-4147-A177-3AD203B41FA5}">
                      <a16:colId xmlns:a16="http://schemas.microsoft.com/office/drawing/2014/main" val="1960276813"/>
                    </a:ext>
                  </a:extLst>
                </a:gridCol>
                <a:gridCol w="1860207">
                  <a:extLst>
                    <a:ext uri="{9D8B030D-6E8A-4147-A177-3AD203B41FA5}">
                      <a16:colId xmlns:a16="http://schemas.microsoft.com/office/drawing/2014/main" val="3337389819"/>
                    </a:ext>
                  </a:extLst>
                </a:gridCol>
                <a:gridCol w="1860207">
                  <a:extLst>
                    <a:ext uri="{9D8B030D-6E8A-4147-A177-3AD203B41FA5}">
                      <a16:colId xmlns:a16="http://schemas.microsoft.com/office/drawing/2014/main" val="3513224821"/>
                    </a:ext>
                  </a:extLst>
                </a:gridCol>
                <a:gridCol w="1860207">
                  <a:extLst>
                    <a:ext uri="{9D8B030D-6E8A-4147-A177-3AD203B41FA5}">
                      <a16:colId xmlns:a16="http://schemas.microsoft.com/office/drawing/2014/main" val="806990488"/>
                    </a:ext>
                  </a:extLst>
                </a:gridCol>
              </a:tblGrid>
              <a:tr h="584200">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 Case</a:t>
                      </a:r>
                      <a:endParaRPr lang="en-IN" sz="1400" dirty="0">
                        <a:solidFill>
                          <a:schemeClr val="bg1"/>
                        </a:solidFill>
                        <a:effectLst/>
                        <a:latin typeface="Arial" panose="020B0604020202020204" pitchFamily="34" charset="0"/>
                        <a:cs typeface="Arial" panose="020B0604020202020204" pitchFamily="34" charset="0"/>
                      </a:endParaRPr>
                    </a:p>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ID</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a:t>
                      </a:r>
                      <a:r>
                        <a:rPr lang="en-IN" sz="1400" b="1" baseline="0" dirty="0">
                          <a:solidFill>
                            <a:schemeClr val="bg1"/>
                          </a:solidFill>
                          <a:effectLst/>
                          <a:latin typeface="Arial" panose="020B0604020202020204" pitchFamily="34" charset="0"/>
                          <a:ea typeface="+mn-ea"/>
                          <a:cs typeface="Arial" panose="020B0604020202020204" pitchFamily="34" charset="0"/>
                        </a:rPr>
                        <a:t> </a:t>
                      </a: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Input</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 Output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Actual Result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Status</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2007438373"/>
                  </a:ext>
                </a:extLst>
              </a:tr>
              <a:tr h="3054922">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1.</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To Buy NFT</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Click on Buy Button</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err="1">
                          <a:solidFill>
                            <a:srgbClr val="00000A"/>
                          </a:solidFill>
                          <a:effectLst/>
                          <a:latin typeface="Arial" panose="020B0604020202020204" pitchFamily="34" charset="0"/>
                          <a:ea typeface="Droid Sans Fallback"/>
                          <a:cs typeface="Arial" panose="020B0604020202020204" pitchFamily="34" charset="0"/>
                        </a:rPr>
                        <a:t>MetaMask</a:t>
                      </a:r>
                      <a:r>
                        <a:rPr lang="en-US" sz="1400" dirty="0">
                          <a:solidFill>
                            <a:srgbClr val="00000A"/>
                          </a:solidFill>
                          <a:effectLst/>
                          <a:latin typeface="Arial" panose="020B0604020202020204" pitchFamily="34" charset="0"/>
                          <a:ea typeface="Droid Sans Fallback"/>
                          <a:cs typeface="Arial" panose="020B0604020202020204" pitchFamily="34" charset="0"/>
                        </a:rPr>
                        <a:t> pop up for confirmation to pay gas fee and price of NFT, after confirming NFT Ownership should be transferred to Buyer and 20% of NFT Price should be transferred to Organization’s Wallet</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NFT Ownership Transferred Successfully and 20% of NFT Price Transferred to Organization’s Wallet</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Pass</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3678808370"/>
                  </a:ext>
                </a:extLst>
              </a:tr>
              <a:tr h="1341651">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2.</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Insufficient Funds to Buy NFT </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Click on Buy Button</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Not able to Buy NFT due to Insufficient Funds</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Not able to Buy NFT due to Insufficient Funds</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Pass</a:t>
                      </a:r>
                      <a:endParaRPr lang="en-IN" sz="14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704536307"/>
                  </a:ext>
                </a:extLst>
              </a:tr>
            </a:tbl>
          </a:graphicData>
        </a:graphic>
      </p:graphicFrame>
    </p:spTree>
    <p:extLst>
      <p:ext uri="{BB962C8B-B14F-4D97-AF65-F5344CB8AC3E}">
        <p14:creationId xmlns:p14="http://schemas.microsoft.com/office/powerpoint/2010/main" val="104882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4078188" y="44624"/>
            <a:ext cx="3672408" cy="720080"/>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b="1" dirty="0">
                <a:latin typeface="Arial" panose="020B0604020202020204" pitchFamily="34" charset="0"/>
                <a:cs typeface="Arial" panose="020B0604020202020204" pitchFamily="34" charset="0"/>
              </a:rPr>
              <a:t>Test Cases</a:t>
            </a:r>
          </a:p>
        </p:txBody>
      </p:sp>
      <p:sp>
        <p:nvSpPr>
          <p:cNvPr id="6" name="Title 2"/>
          <p:cNvSpPr txBox="1">
            <a:spLocks/>
          </p:cNvSpPr>
          <p:nvPr/>
        </p:nvSpPr>
        <p:spPr>
          <a:xfrm>
            <a:off x="117748" y="980728"/>
            <a:ext cx="2016224" cy="576064"/>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lnSpc>
                <a:spcPct val="100000"/>
              </a:lnSpc>
            </a:pPr>
            <a:r>
              <a:rPr lang="en-US" sz="2800" b="1" dirty="0">
                <a:latin typeface="Arial" panose="020B0604020202020204" pitchFamily="34" charset="0"/>
                <a:cs typeface="Arial" panose="020B0604020202020204" pitchFamily="34" charset="0"/>
              </a:rPr>
              <a:t>Burn NFT</a:t>
            </a:r>
          </a:p>
        </p:txBody>
      </p:sp>
      <p:graphicFrame>
        <p:nvGraphicFramePr>
          <p:cNvPr id="9" name="Table 8"/>
          <p:cNvGraphicFramePr>
            <a:graphicFrameLocks noGrp="1"/>
          </p:cNvGraphicFramePr>
          <p:nvPr>
            <p:extLst>
              <p:ext uri="{D42A27DB-BD31-4B8C-83A1-F6EECF244321}">
                <p14:modId xmlns:p14="http://schemas.microsoft.com/office/powerpoint/2010/main" val="392089895"/>
              </p:ext>
            </p:extLst>
          </p:nvPr>
        </p:nvGraphicFramePr>
        <p:xfrm>
          <a:off x="693812" y="1988840"/>
          <a:ext cx="10801200" cy="4424691"/>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231734121"/>
                    </a:ext>
                  </a:extLst>
                </a:gridCol>
                <a:gridCol w="1800200">
                  <a:extLst>
                    <a:ext uri="{9D8B030D-6E8A-4147-A177-3AD203B41FA5}">
                      <a16:colId xmlns:a16="http://schemas.microsoft.com/office/drawing/2014/main" val="1917125710"/>
                    </a:ext>
                  </a:extLst>
                </a:gridCol>
                <a:gridCol w="1800200">
                  <a:extLst>
                    <a:ext uri="{9D8B030D-6E8A-4147-A177-3AD203B41FA5}">
                      <a16:colId xmlns:a16="http://schemas.microsoft.com/office/drawing/2014/main" val="1960276813"/>
                    </a:ext>
                  </a:extLst>
                </a:gridCol>
                <a:gridCol w="1800200">
                  <a:extLst>
                    <a:ext uri="{9D8B030D-6E8A-4147-A177-3AD203B41FA5}">
                      <a16:colId xmlns:a16="http://schemas.microsoft.com/office/drawing/2014/main" val="3337389819"/>
                    </a:ext>
                  </a:extLst>
                </a:gridCol>
                <a:gridCol w="1800200">
                  <a:extLst>
                    <a:ext uri="{9D8B030D-6E8A-4147-A177-3AD203B41FA5}">
                      <a16:colId xmlns:a16="http://schemas.microsoft.com/office/drawing/2014/main" val="3513224821"/>
                    </a:ext>
                  </a:extLst>
                </a:gridCol>
                <a:gridCol w="1800200">
                  <a:extLst>
                    <a:ext uri="{9D8B030D-6E8A-4147-A177-3AD203B41FA5}">
                      <a16:colId xmlns:a16="http://schemas.microsoft.com/office/drawing/2014/main" val="806990488"/>
                    </a:ext>
                  </a:extLst>
                </a:gridCol>
              </a:tblGrid>
              <a:tr h="512121">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 Case</a:t>
                      </a:r>
                      <a:endParaRPr lang="en-IN" sz="1400" dirty="0">
                        <a:solidFill>
                          <a:schemeClr val="bg1"/>
                        </a:solidFill>
                        <a:effectLst/>
                        <a:latin typeface="Arial" panose="020B0604020202020204" pitchFamily="34" charset="0"/>
                        <a:cs typeface="Arial" panose="020B0604020202020204" pitchFamily="34" charset="0"/>
                      </a:endParaRPr>
                    </a:p>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ID</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Test</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a:t>
                      </a:r>
                      <a:r>
                        <a:rPr lang="en-IN" sz="1400" b="1" baseline="0" dirty="0">
                          <a:solidFill>
                            <a:schemeClr val="bg1"/>
                          </a:solidFill>
                          <a:effectLst/>
                          <a:latin typeface="Arial" panose="020B0604020202020204" pitchFamily="34" charset="0"/>
                          <a:ea typeface="+mn-ea"/>
                          <a:cs typeface="Arial" panose="020B0604020202020204" pitchFamily="34" charset="0"/>
                        </a:rPr>
                        <a:t> </a:t>
                      </a: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Input</a:t>
                      </a:r>
                      <a:endParaRPr lang="en-IN" sz="1400" dirty="0">
                        <a:solidFill>
                          <a:schemeClr val="bg1"/>
                        </a:solidFill>
                        <a:effectLst/>
                        <a:latin typeface="Arial" panose="020B0604020202020204" pitchFamily="34" charset="0"/>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Expected Output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a:solidFill>
                            <a:schemeClr val="bg1"/>
                          </a:solidFill>
                          <a:effectLst/>
                          <a:latin typeface="Arial" panose="020B0604020202020204" pitchFamily="34" charset="0"/>
                          <a:ea typeface="Times New Roman" panose="02020603050405020304" pitchFamily="18" charset="0"/>
                          <a:cs typeface="Arial" panose="020B0604020202020204" pitchFamily="34" charset="0"/>
                        </a:rPr>
                        <a:t>Actual Result</a:t>
                      </a:r>
                      <a:endParaRPr lang="en-IN" sz="140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algn="ctr">
                        <a:lnSpc>
                          <a:spcPct val="115000"/>
                        </a:lnSpc>
                        <a:spcAft>
                          <a:spcPts val="1000"/>
                        </a:spcAft>
                      </a:pPr>
                      <a:r>
                        <a:rPr lang="en-US" sz="14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Status</a:t>
                      </a:r>
                      <a:endParaRPr lang="en-IN" sz="1400" dirty="0">
                        <a:solidFill>
                          <a:schemeClr val="bg1"/>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2007438373"/>
                  </a:ext>
                </a:extLst>
              </a:tr>
              <a:tr h="2096070">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1.</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To Burn NFT</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Type “Burn” in textbox and click on Enter Button</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err="1">
                          <a:solidFill>
                            <a:srgbClr val="00000A"/>
                          </a:solidFill>
                          <a:effectLst/>
                          <a:latin typeface="Arial" panose="020B0604020202020204" pitchFamily="34" charset="0"/>
                          <a:ea typeface="Droid Sans Fallback"/>
                          <a:cs typeface="Arial" panose="020B0604020202020204" pitchFamily="34" charset="0"/>
                        </a:rPr>
                        <a:t>MetaMask</a:t>
                      </a:r>
                      <a:r>
                        <a:rPr lang="en-US" sz="1400" dirty="0">
                          <a:solidFill>
                            <a:srgbClr val="00000A"/>
                          </a:solidFill>
                          <a:effectLst/>
                          <a:latin typeface="Arial" panose="020B0604020202020204" pitchFamily="34" charset="0"/>
                          <a:ea typeface="Droid Sans Fallback"/>
                          <a:cs typeface="Arial" panose="020B0604020202020204" pitchFamily="34" charset="0"/>
                        </a:rPr>
                        <a:t> pop up for confirmation to pay gas fee, after confirming NFT Ownership should be transferred to Organization’s Wallet</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NFT Burned Successfully</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Pass</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3678808370"/>
                  </a:ext>
                </a:extLst>
              </a:tr>
              <a:tr h="1352250">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2.</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Not able to Burn NFT, after rejecting </a:t>
                      </a:r>
                      <a:r>
                        <a:rPr lang="en-US" sz="1400" dirty="0" err="1">
                          <a:solidFill>
                            <a:srgbClr val="00000A"/>
                          </a:solidFill>
                          <a:effectLst/>
                          <a:latin typeface="Arial" panose="020B0604020202020204" pitchFamily="34" charset="0"/>
                          <a:ea typeface="Droid Sans Fallback"/>
                          <a:cs typeface="Arial" panose="020B0604020202020204" pitchFamily="34" charset="0"/>
                        </a:rPr>
                        <a:t>MetaMask</a:t>
                      </a:r>
                      <a:r>
                        <a:rPr lang="en-US" sz="1400" dirty="0">
                          <a:solidFill>
                            <a:srgbClr val="00000A"/>
                          </a:solidFill>
                          <a:effectLst/>
                          <a:latin typeface="Arial" panose="020B0604020202020204" pitchFamily="34" charset="0"/>
                          <a:ea typeface="Droid Sans Fallback"/>
                          <a:cs typeface="Arial" panose="020B0604020202020204" pitchFamily="34" charset="0"/>
                        </a:rPr>
                        <a:t> confirmation </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Type “Burn” in textbox and click on Enter Button</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Not able to Burn NFT</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Not able to Burn NFT</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tc>
                  <a:txBody>
                    <a:bodyPr/>
                    <a:lstStyle/>
                    <a:p>
                      <a:pPr marL="0" indent="0" algn="ctr">
                        <a:lnSpc>
                          <a:spcPct val="150000"/>
                        </a:lnSpc>
                        <a:spcAft>
                          <a:spcPts val="1000"/>
                        </a:spcAft>
                        <a:tabLst>
                          <a:tab pos="2828925" algn="l"/>
                        </a:tabLst>
                      </a:pPr>
                      <a:r>
                        <a:rPr lang="en-US" sz="1400" dirty="0">
                          <a:solidFill>
                            <a:srgbClr val="00000A"/>
                          </a:solidFill>
                          <a:effectLst/>
                          <a:latin typeface="Arial" panose="020B0604020202020204" pitchFamily="34" charset="0"/>
                          <a:ea typeface="Droid Sans Fallback"/>
                          <a:cs typeface="Arial" panose="020B0604020202020204" pitchFamily="34" charset="0"/>
                        </a:rPr>
                        <a:t>Pass</a:t>
                      </a:r>
                      <a:endParaRPr lang="en-IN" sz="1200" dirty="0">
                        <a:solidFill>
                          <a:srgbClr val="00000A"/>
                        </a:solidFill>
                        <a:effectLst/>
                        <a:latin typeface="Arial" panose="020B0604020202020204" pitchFamily="34" charset="0"/>
                        <a:ea typeface="Droid Sans Fallback"/>
                        <a:cs typeface="Arial" panose="020B0604020202020204" pitchFamily="34" charset="0"/>
                      </a:endParaRPr>
                    </a:p>
                  </a:txBody>
                  <a:tcPr marL="68580" marR="68580" marT="0" marB="0"/>
                </a:tc>
                <a:extLst>
                  <a:ext uri="{0D108BD9-81ED-4DB2-BD59-A6C34878D82A}">
                    <a16:rowId xmlns:a16="http://schemas.microsoft.com/office/drawing/2014/main" val="704536307"/>
                  </a:ext>
                </a:extLst>
              </a:tr>
            </a:tbl>
          </a:graphicData>
        </a:graphic>
      </p:graphicFrame>
    </p:spTree>
    <p:extLst>
      <p:ext uri="{BB962C8B-B14F-4D97-AF65-F5344CB8AC3E}">
        <p14:creationId xmlns:p14="http://schemas.microsoft.com/office/powerpoint/2010/main" val="112272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p:nvPr>
        </p:nvSpPr>
        <p:spPr>
          <a:xfrm>
            <a:off x="877685" y="412857"/>
            <a:ext cx="5544616" cy="535531"/>
          </a:xfrm>
        </p:spPr>
        <p:txBody>
          <a:bodyPr>
            <a:noAutofit/>
          </a:bodyPr>
          <a:lstStyle/>
          <a:p>
            <a:r>
              <a:rPr lang="en-US" b="1" dirty="0">
                <a:latin typeface="Arial" panose="020B0604020202020204" pitchFamily="34" charset="0"/>
                <a:cs typeface="Arial" panose="020B0604020202020204" pitchFamily="34" charset="0"/>
              </a:rPr>
              <a:t>Internship Details</a:t>
            </a:r>
          </a:p>
        </p:txBody>
      </p:sp>
      <p:sp>
        <p:nvSpPr>
          <p:cNvPr id="4" name="Text Placeholder 9">
            <a:extLst/>
          </p:cNvPr>
          <p:cNvSpPr txBox="1">
            <a:spLocks/>
          </p:cNvSpPr>
          <p:nvPr/>
        </p:nvSpPr>
        <p:spPr>
          <a:xfrm>
            <a:off x="1053852" y="1418532"/>
            <a:ext cx="10736898" cy="489654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000"/>
              </a:spcBef>
              <a:spcAft>
                <a:spcPts val="600"/>
              </a:spcAft>
              <a:buNone/>
            </a:pPr>
            <a:endParaRPr lang="en-IN" sz="1600" dirty="0">
              <a:latin typeface="Arial" panose="020B0604020202020204" pitchFamily="34" charset="0"/>
              <a:cs typeface="Arial" panose="020B0604020202020204" pitchFamily="34" charset="0"/>
            </a:endParaRPr>
          </a:p>
        </p:txBody>
      </p:sp>
      <p:sp>
        <p:nvSpPr>
          <p:cNvPr id="5" name="Text Placeholder 9">
            <a:extLst/>
          </p:cNvPr>
          <p:cNvSpPr txBox="1">
            <a:spLocks/>
          </p:cNvSpPr>
          <p:nvPr/>
        </p:nvSpPr>
        <p:spPr>
          <a:xfrm>
            <a:off x="1741781" y="1526544"/>
            <a:ext cx="9361040" cy="4680520"/>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Company : 		</a:t>
            </a:r>
            <a:r>
              <a:rPr lang="en-IN" sz="2000" dirty="0" err="1">
                <a:latin typeface="Arial" panose="020B0604020202020204" pitchFamily="34" charset="0"/>
                <a:cs typeface="Arial" panose="020B0604020202020204" pitchFamily="34" charset="0"/>
              </a:rPr>
              <a:t>Fourty</a:t>
            </a:r>
            <a:r>
              <a:rPr lang="en-IN" sz="2000" dirty="0">
                <a:latin typeface="Arial" panose="020B0604020202020204" pitchFamily="34" charset="0"/>
                <a:cs typeface="Arial" panose="020B0604020202020204" pitchFamily="34" charset="0"/>
              </a:rPr>
              <a:t> Seven Billion Information Technologies </a:t>
            </a:r>
            <a:r>
              <a:rPr lang="en-IN" sz="2000" dirty="0" err="1">
                <a:latin typeface="Arial" panose="020B0604020202020204" pitchFamily="34" charset="0"/>
                <a:cs typeface="Arial" panose="020B0604020202020204" pitchFamily="34" charset="0"/>
              </a:rPr>
              <a:t>Pvt.</a:t>
            </a:r>
            <a:r>
              <a:rPr lang="en-IN" sz="2000" dirty="0">
                <a:latin typeface="Arial" panose="020B0604020202020204" pitchFamily="34" charset="0"/>
                <a:cs typeface="Arial" panose="020B0604020202020204" pitchFamily="34" charset="0"/>
              </a:rPr>
              <a:t> Ltd.</a:t>
            </a:r>
            <a:endParaRPr lang="en-IN" sz="2000" b="1" dirty="0">
              <a:latin typeface="Arial" panose="020B0604020202020204" pitchFamily="34" charset="0"/>
              <a:cs typeface="Arial" panose="020B0604020202020204" pitchFamily="34" charset="0"/>
            </a:endParaRP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Internship Type : 	</a:t>
            </a:r>
            <a:r>
              <a:rPr lang="en-IN" sz="2000" dirty="0">
                <a:latin typeface="Arial" panose="020B0604020202020204" pitchFamily="34" charset="0"/>
                <a:cs typeface="Arial" panose="020B0604020202020204" pitchFamily="34" charset="0"/>
              </a:rPr>
              <a:t>Off – Campus </a:t>
            </a: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Location :		</a:t>
            </a:r>
            <a:r>
              <a:rPr lang="en-IN" sz="2000" dirty="0">
                <a:latin typeface="Arial" panose="020B0604020202020204" pitchFamily="34" charset="0"/>
                <a:cs typeface="Arial" panose="020B0604020202020204" pitchFamily="34" charset="0"/>
              </a:rPr>
              <a:t>Indore</a:t>
            </a:r>
            <a:endParaRPr lang="en-IN" sz="2000" b="1" dirty="0">
              <a:latin typeface="Arial" panose="020B0604020202020204" pitchFamily="34" charset="0"/>
              <a:cs typeface="Arial" panose="020B0604020202020204" pitchFamily="34" charset="0"/>
            </a:endParaRP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Role :			</a:t>
            </a:r>
            <a:r>
              <a:rPr lang="en-IN" sz="2000" dirty="0">
                <a:latin typeface="Arial" panose="020B0604020202020204" pitchFamily="34" charset="0"/>
                <a:cs typeface="Arial" panose="020B0604020202020204" pitchFamily="34" charset="0"/>
              </a:rPr>
              <a:t>Software Engineer Intern</a:t>
            </a: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Start Date :		</a:t>
            </a:r>
            <a:r>
              <a:rPr lang="en-IN" sz="2000" dirty="0">
                <a:latin typeface="Arial" panose="020B0604020202020204" pitchFamily="34" charset="0"/>
                <a:cs typeface="Arial" panose="020B0604020202020204" pitchFamily="34" charset="0"/>
              </a:rPr>
              <a:t>05</a:t>
            </a:r>
            <a:r>
              <a:rPr lang="en-IN" sz="2000" baseline="30000" dirty="0">
                <a:latin typeface="Arial" panose="020B0604020202020204" pitchFamily="34" charset="0"/>
                <a:cs typeface="Arial" panose="020B0604020202020204" pitchFamily="34" charset="0"/>
              </a:rPr>
              <a:t>th</a:t>
            </a:r>
            <a:r>
              <a:rPr lang="en-IN" sz="2000" dirty="0">
                <a:latin typeface="Arial" panose="020B0604020202020204" pitchFamily="34" charset="0"/>
                <a:cs typeface="Arial" panose="020B0604020202020204" pitchFamily="34" charset="0"/>
              </a:rPr>
              <a:t> January 2022</a:t>
            </a: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End Date :		</a:t>
            </a:r>
            <a:r>
              <a:rPr lang="en-IN" sz="2000" dirty="0">
                <a:latin typeface="Arial" panose="020B0604020202020204" pitchFamily="34" charset="0"/>
                <a:cs typeface="Arial" panose="020B0604020202020204" pitchFamily="34" charset="0"/>
              </a:rPr>
              <a:t>20</a:t>
            </a:r>
            <a:r>
              <a:rPr lang="en-IN" sz="2000" baseline="30000" dirty="0">
                <a:latin typeface="Arial" panose="020B0604020202020204" pitchFamily="34" charset="0"/>
                <a:cs typeface="Arial" panose="020B0604020202020204" pitchFamily="34" charset="0"/>
              </a:rPr>
              <a:t>th</a:t>
            </a:r>
            <a:r>
              <a:rPr lang="en-IN" sz="2000" dirty="0">
                <a:latin typeface="Arial" panose="020B0604020202020204" pitchFamily="34" charset="0"/>
                <a:cs typeface="Arial" panose="020B0604020202020204" pitchFamily="34" charset="0"/>
              </a:rPr>
              <a:t> April 2022</a:t>
            </a:r>
            <a:endParaRPr lang="en-IN" sz="2000" b="1" dirty="0">
              <a:latin typeface="Arial" panose="020B0604020202020204" pitchFamily="34" charset="0"/>
              <a:cs typeface="Arial" panose="020B0604020202020204" pitchFamily="34" charset="0"/>
            </a:endParaRPr>
          </a:p>
          <a:p>
            <a:pPr marL="0" indent="0">
              <a:lnSpc>
                <a:spcPct val="150000"/>
              </a:lnSpc>
              <a:spcBef>
                <a:spcPts val="1000"/>
              </a:spcBef>
              <a:spcAft>
                <a:spcPts val="600"/>
              </a:spcAft>
              <a:buNone/>
            </a:pPr>
            <a:r>
              <a:rPr lang="en-IN" sz="2000" b="1" dirty="0">
                <a:latin typeface="Arial" panose="020B0604020202020204" pitchFamily="34" charset="0"/>
                <a:cs typeface="Arial" panose="020B0604020202020204" pitchFamily="34" charset="0"/>
              </a:rPr>
              <a:t>External Guide :	</a:t>
            </a:r>
            <a:r>
              <a:rPr lang="en-IN" sz="2000" dirty="0">
                <a:latin typeface="Arial" panose="020B0604020202020204" pitchFamily="34" charset="0"/>
                <a:cs typeface="Arial" panose="020B0604020202020204" pitchFamily="34" charset="0"/>
              </a:rPr>
              <a:t>Mr. </a:t>
            </a:r>
            <a:r>
              <a:rPr lang="en-IN" sz="2000" dirty="0" err="1">
                <a:latin typeface="Arial" panose="020B0604020202020204" pitchFamily="34" charset="0"/>
                <a:cs typeface="Arial" panose="020B0604020202020204" pitchFamily="34" charset="0"/>
              </a:rPr>
              <a:t>Snehal</a:t>
            </a:r>
            <a:r>
              <a:rPr lang="en-IN" sz="2000" dirty="0">
                <a:latin typeface="Arial" panose="020B0604020202020204" pitchFamily="34" charset="0"/>
                <a:cs typeface="Arial" panose="020B0604020202020204" pitchFamily="34" charset="0"/>
              </a:rPr>
              <a:t> Agrawal</a:t>
            </a:r>
            <a:endParaRPr lang="en-IN" sz="2000" b="1" dirty="0">
              <a:latin typeface="Arial" panose="020B0604020202020204" pitchFamily="34" charset="0"/>
              <a:cs typeface="Arial" panose="020B0604020202020204" pitchFamily="34" charset="0"/>
            </a:endParaRPr>
          </a:p>
          <a:p>
            <a:pPr marL="0" indent="0">
              <a:lnSpc>
                <a:spcPct val="150000"/>
              </a:lnSpc>
              <a:spcBef>
                <a:spcPts val="1000"/>
              </a:spcBef>
              <a:spcAft>
                <a:spcPts val="600"/>
              </a:spcAft>
              <a:buNone/>
            </a:pPr>
            <a:endParaRPr lang="en-IN" sz="2000" b="1" dirty="0">
              <a:latin typeface="Arial" panose="020B0604020202020204" pitchFamily="34" charset="0"/>
              <a:cs typeface="Arial" panose="020B0604020202020204" pitchFamily="34" charset="0"/>
            </a:endParaRPr>
          </a:p>
          <a:p>
            <a:pPr marL="0" indent="0">
              <a:lnSpc>
                <a:spcPct val="150000"/>
              </a:lnSpc>
              <a:spcBef>
                <a:spcPts val="1000"/>
              </a:spcBef>
              <a:spcAft>
                <a:spcPts val="600"/>
              </a:spcAft>
              <a:buNone/>
            </a:pPr>
            <a:br>
              <a:rPr lang="en-IN" sz="2000" dirty="0">
                <a:latin typeface="Arial" panose="020B0604020202020204" pitchFamily="34" charset="0"/>
                <a:cs typeface="Arial" panose="020B0604020202020204" pitchFamily="34" charset="0"/>
              </a:rPr>
            </a:br>
            <a:r>
              <a:rPr lang="en-IN" sz="2000" dirty="0">
                <a:latin typeface="Arial" panose="020B0604020202020204" pitchFamily="34" charset="0"/>
                <a:cs typeface="Arial" panose="020B0604020202020204" pitchFamily="34" charset="0"/>
              </a:rPr>
              <a:t> </a:t>
            </a:r>
            <a:br>
              <a:rPr lang="en-IN" sz="2000" dirty="0">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a:p>
            <a:pPr algn="just">
              <a:lnSpc>
                <a:spcPct val="150000"/>
              </a:lnSpc>
              <a:spcBef>
                <a:spcPts val="1000"/>
              </a:spcBef>
              <a:spcAft>
                <a:spcPts val="600"/>
              </a:spcAft>
            </a:pP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291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17948" y="2276872"/>
            <a:ext cx="9217024" cy="1439416"/>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spc="100" baseline="0">
                <a:solidFill>
                  <a:schemeClr val="tx1"/>
                </a:solidFill>
                <a:latin typeface="+mj-lt"/>
                <a:ea typeface="+mj-ea"/>
                <a:cs typeface="+mj-cs"/>
              </a:defRPr>
            </a:lvl1pPr>
          </a:lstStyle>
          <a:p>
            <a:r>
              <a:rPr lang="en-IN" sz="6000" b="1" dirty="0">
                <a:latin typeface="Arial" panose="020B0604020202020204" pitchFamily="34" charset="0"/>
                <a:cs typeface="Arial" panose="020B0604020202020204" pitchFamily="34" charset="0"/>
              </a:rPr>
              <a:t>Snapshots of Project</a:t>
            </a:r>
          </a:p>
        </p:txBody>
      </p:sp>
    </p:spTree>
    <p:extLst>
      <p:ext uri="{BB962C8B-B14F-4D97-AF65-F5344CB8AC3E}">
        <p14:creationId xmlns:p14="http://schemas.microsoft.com/office/powerpoint/2010/main" val="146073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p:cNvPr>
          <p:cNvSpPr txBox="1">
            <a:spLocks/>
          </p:cNvSpPr>
          <p:nvPr/>
        </p:nvSpPr>
        <p:spPr>
          <a:xfrm>
            <a:off x="4510236" y="80056"/>
            <a:ext cx="2808312"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Home Page</a:t>
            </a:r>
          </a:p>
        </p:txBody>
      </p:sp>
      <p:pic>
        <p:nvPicPr>
          <p:cNvPr id="1026" name="Picture 2" descr="Home_Page"/>
          <p:cNvPicPr>
            <a:picLocks noChangeAspect="1" noChangeArrowheads="1"/>
          </p:cNvPicPr>
          <p:nvPr/>
        </p:nvPicPr>
        <p:blipFill rotWithShape="1">
          <a:blip r:embed="rId2">
            <a:extLst>
              <a:ext uri="{28A0092B-C50C-407E-A947-70E740481C1C}">
                <a14:useLocalDpi xmlns:a14="http://schemas.microsoft.com/office/drawing/2010/main" val="0"/>
              </a:ext>
            </a:extLst>
          </a:blip>
          <a:srcRect t="12835" r="1122" b="1999"/>
          <a:stretch/>
        </p:blipFill>
        <p:spPr bwMode="auto">
          <a:xfrm>
            <a:off x="0" y="980728"/>
            <a:ext cx="12188825" cy="590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743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p:cNvPr>
          <p:cNvSpPr txBox="1">
            <a:spLocks/>
          </p:cNvSpPr>
          <p:nvPr/>
        </p:nvSpPr>
        <p:spPr>
          <a:xfrm>
            <a:off x="4510236" y="52624"/>
            <a:ext cx="2808312"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NFT Market</a:t>
            </a:r>
          </a:p>
        </p:txBody>
      </p:sp>
      <p:pic>
        <p:nvPicPr>
          <p:cNvPr id="5122" name="Picture 2" descr="NFT_Market"/>
          <p:cNvPicPr>
            <a:picLocks noChangeAspect="1" noChangeArrowheads="1"/>
          </p:cNvPicPr>
          <p:nvPr/>
        </p:nvPicPr>
        <p:blipFill>
          <a:blip r:embed="rId2">
            <a:extLst>
              <a:ext uri="{28A0092B-C50C-407E-A947-70E740481C1C}">
                <a14:useLocalDpi xmlns:a14="http://schemas.microsoft.com/office/drawing/2010/main" val="0"/>
              </a:ext>
            </a:extLst>
          </a:blip>
          <a:srcRect t="11530" r="1190"/>
          <a:stretch>
            <a:fillRect/>
          </a:stretch>
        </p:blipFill>
        <p:spPr bwMode="auto">
          <a:xfrm>
            <a:off x="12179" y="700695"/>
            <a:ext cx="12176646" cy="614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7467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p:cNvPr>
          <p:cNvSpPr txBox="1">
            <a:spLocks/>
          </p:cNvSpPr>
          <p:nvPr/>
        </p:nvSpPr>
        <p:spPr>
          <a:xfrm>
            <a:off x="981844" y="44624"/>
            <a:ext cx="9865096"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Approving NFT to Sell on the Marketplace</a:t>
            </a:r>
          </a:p>
        </p:txBody>
      </p:sp>
      <p:pic>
        <p:nvPicPr>
          <p:cNvPr id="4098" name="Picture 2" descr="Approval_of_NFT"/>
          <p:cNvPicPr>
            <a:picLocks noChangeAspect="1" noChangeArrowheads="1"/>
          </p:cNvPicPr>
          <p:nvPr/>
        </p:nvPicPr>
        <p:blipFill>
          <a:blip r:embed="rId2">
            <a:extLst>
              <a:ext uri="{28A0092B-C50C-407E-A947-70E740481C1C}">
                <a14:useLocalDpi xmlns:a14="http://schemas.microsoft.com/office/drawing/2010/main" val="0"/>
              </a:ext>
            </a:extLst>
          </a:blip>
          <a:srcRect r="15265" b="16260"/>
          <a:stretch>
            <a:fillRect/>
          </a:stretch>
        </p:blipFill>
        <p:spPr bwMode="auto">
          <a:xfrm>
            <a:off x="519488" y="847118"/>
            <a:ext cx="10789808" cy="601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94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p:cNvPr>
          <p:cNvSpPr txBox="1">
            <a:spLocks/>
          </p:cNvSpPr>
          <p:nvPr/>
        </p:nvSpPr>
        <p:spPr>
          <a:xfrm>
            <a:off x="3778113" y="116632"/>
            <a:ext cx="4608512"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NFT Listed For Sell</a:t>
            </a:r>
          </a:p>
        </p:txBody>
      </p:sp>
      <p:pic>
        <p:nvPicPr>
          <p:cNvPr id="3" name="Picture 2" descr="Sell"/>
          <p:cNvPicPr>
            <a:picLocks noChangeAspect="1" noChangeArrowheads="1"/>
          </p:cNvPicPr>
          <p:nvPr/>
        </p:nvPicPr>
        <p:blipFill>
          <a:blip r:embed="rId2">
            <a:extLst>
              <a:ext uri="{28A0092B-C50C-407E-A947-70E740481C1C}">
                <a14:useLocalDpi xmlns:a14="http://schemas.microsoft.com/office/drawing/2010/main" val="0"/>
              </a:ext>
            </a:extLst>
          </a:blip>
          <a:srcRect t="14824" r="49277" b="26823"/>
          <a:stretch>
            <a:fillRect/>
          </a:stretch>
        </p:blipFill>
        <p:spPr bwMode="auto">
          <a:xfrm>
            <a:off x="1378979" y="794378"/>
            <a:ext cx="9406780" cy="606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893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p:cNvPr>
          <p:cNvSpPr txBox="1">
            <a:spLocks/>
          </p:cNvSpPr>
          <p:nvPr/>
        </p:nvSpPr>
        <p:spPr>
          <a:xfrm>
            <a:off x="4510236" y="80056"/>
            <a:ext cx="2808312"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Buy NFT</a:t>
            </a:r>
          </a:p>
        </p:txBody>
      </p:sp>
      <p:pic>
        <p:nvPicPr>
          <p:cNvPr id="2050" name="Picture 2" descr="Buy"/>
          <p:cNvPicPr>
            <a:picLocks noChangeAspect="1" noChangeArrowheads="1"/>
          </p:cNvPicPr>
          <p:nvPr/>
        </p:nvPicPr>
        <p:blipFill>
          <a:blip r:embed="rId2">
            <a:extLst>
              <a:ext uri="{28A0092B-C50C-407E-A947-70E740481C1C}">
                <a14:useLocalDpi xmlns:a14="http://schemas.microsoft.com/office/drawing/2010/main" val="0"/>
              </a:ext>
            </a:extLst>
          </a:blip>
          <a:srcRect t="15039" r="47226" b="30286"/>
          <a:stretch>
            <a:fillRect/>
          </a:stretch>
        </p:blipFill>
        <p:spPr bwMode="auto">
          <a:xfrm>
            <a:off x="663504" y="728128"/>
            <a:ext cx="10501776" cy="611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507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p:cNvPr>
          <p:cNvSpPr txBox="1">
            <a:spLocks/>
          </p:cNvSpPr>
          <p:nvPr/>
        </p:nvSpPr>
        <p:spPr>
          <a:xfrm>
            <a:off x="4510236" y="6896"/>
            <a:ext cx="2808312"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Signature</a:t>
            </a:r>
          </a:p>
        </p:txBody>
      </p:sp>
      <p:pic>
        <p:nvPicPr>
          <p:cNvPr id="1026" name="Picture 2" descr="Signature"/>
          <p:cNvPicPr>
            <a:picLocks noChangeAspect="1" noChangeArrowheads="1"/>
          </p:cNvPicPr>
          <p:nvPr/>
        </p:nvPicPr>
        <p:blipFill>
          <a:blip r:embed="rId2">
            <a:extLst>
              <a:ext uri="{28A0092B-C50C-407E-A947-70E740481C1C}">
                <a14:useLocalDpi xmlns:a14="http://schemas.microsoft.com/office/drawing/2010/main" val="0"/>
              </a:ext>
            </a:extLst>
          </a:blip>
          <a:srcRect l="28439" t="763" r="5292" b="22020"/>
          <a:stretch>
            <a:fillRect/>
          </a:stretch>
        </p:blipFill>
        <p:spPr bwMode="auto">
          <a:xfrm>
            <a:off x="1211002" y="707619"/>
            <a:ext cx="9406780" cy="615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60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p:cNvPr>
          <p:cNvSpPr txBox="1">
            <a:spLocks/>
          </p:cNvSpPr>
          <p:nvPr/>
        </p:nvSpPr>
        <p:spPr>
          <a:xfrm>
            <a:off x="4510236" y="52624"/>
            <a:ext cx="2808312"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About Us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2191" r="1337"/>
          <a:stretch/>
        </p:blipFill>
        <p:spPr>
          <a:xfrm>
            <a:off x="0" y="741098"/>
            <a:ext cx="12188825" cy="6102022"/>
          </a:xfrm>
          <a:prstGeom prst="rect">
            <a:avLst/>
          </a:prstGeom>
        </p:spPr>
      </p:pic>
    </p:spTree>
    <p:extLst>
      <p:ext uri="{BB962C8B-B14F-4D97-AF65-F5344CB8AC3E}">
        <p14:creationId xmlns:p14="http://schemas.microsoft.com/office/powerpoint/2010/main" val="97032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p:cNvPr>
          <p:cNvSpPr txBox="1">
            <a:spLocks/>
          </p:cNvSpPr>
          <p:nvPr/>
        </p:nvSpPr>
        <p:spPr>
          <a:xfrm>
            <a:off x="4510236" y="52624"/>
            <a:ext cx="2808312" cy="648072"/>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Objectives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2191" r="1557" b="1018"/>
          <a:stretch/>
        </p:blipFill>
        <p:spPr>
          <a:xfrm>
            <a:off x="0" y="815088"/>
            <a:ext cx="12185279" cy="6042912"/>
          </a:xfrm>
          <a:prstGeom prst="rect">
            <a:avLst/>
          </a:prstGeom>
        </p:spPr>
      </p:pic>
    </p:spTree>
    <p:extLst>
      <p:ext uri="{BB962C8B-B14F-4D97-AF65-F5344CB8AC3E}">
        <p14:creationId xmlns:p14="http://schemas.microsoft.com/office/powerpoint/2010/main" val="377002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Tree>
    <p:extLst>
      <p:ext uri="{BB962C8B-B14F-4D97-AF65-F5344CB8AC3E}">
        <p14:creationId xmlns:p14="http://schemas.microsoft.com/office/powerpoint/2010/main" val="171222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p:nvPr>
        </p:nvSpPr>
        <p:spPr>
          <a:xfrm>
            <a:off x="333772" y="332656"/>
            <a:ext cx="4176464" cy="535531"/>
          </a:xfrm>
        </p:spPr>
        <p:txBody>
          <a:bodyPr>
            <a:noAutofit/>
          </a:bodyPr>
          <a:lstStyle/>
          <a:p>
            <a:r>
              <a:rPr lang="en-US" b="1" dirty="0">
                <a:latin typeface="Arial" panose="020B0604020202020204" pitchFamily="34" charset="0"/>
                <a:cs typeface="Arial" panose="020B0604020202020204" pitchFamily="34" charset="0"/>
              </a:rPr>
              <a:t>Internship Profile</a:t>
            </a:r>
          </a:p>
        </p:txBody>
      </p:sp>
      <p:sp>
        <p:nvSpPr>
          <p:cNvPr id="4" name="Text Placeholder 9">
            <a:extLst/>
          </p:cNvPr>
          <p:cNvSpPr txBox="1">
            <a:spLocks/>
          </p:cNvSpPr>
          <p:nvPr/>
        </p:nvSpPr>
        <p:spPr>
          <a:xfrm>
            <a:off x="1053852" y="1418532"/>
            <a:ext cx="10736898" cy="489654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000"/>
              </a:spcBef>
              <a:spcAft>
                <a:spcPts val="600"/>
              </a:spcAft>
              <a:buNone/>
            </a:pPr>
            <a:endParaRPr lang="en-IN" sz="1600" dirty="0">
              <a:latin typeface="Arial" panose="020B0604020202020204" pitchFamily="34" charset="0"/>
              <a:cs typeface="Arial" panose="020B0604020202020204" pitchFamily="34" charset="0"/>
            </a:endParaRPr>
          </a:p>
        </p:txBody>
      </p:sp>
      <p:sp>
        <p:nvSpPr>
          <p:cNvPr id="5" name="Text Placeholder 9">
            <a:extLst/>
          </p:cNvPr>
          <p:cNvSpPr txBox="1">
            <a:spLocks/>
          </p:cNvSpPr>
          <p:nvPr/>
        </p:nvSpPr>
        <p:spPr>
          <a:xfrm>
            <a:off x="765820" y="1418532"/>
            <a:ext cx="10761343" cy="406269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buNone/>
            </a:pPr>
            <a:r>
              <a:rPr lang="en-US" sz="2000" dirty="0">
                <a:latin typeface="Arial" panose="020B0604020202020204" pitchFamily="34" charset="0"/>
                <a:cs typeface="Arial" panose="020B0604020202020204" pitchFamily="34" charset="0"/>
              </a:rPr>
              <a:t>My profile at 47Billion was Software Engineer Intern. I was a part of the backend team and mainly worked on Blockchain technology. I had contributed in:</a:t>
            </a:r>
            <a:endParaRPr lang="en-IN" sz="2000" dirty="0">
              <a:latin typeface="Arial" panose="020B0604020202020204" pitchFamily="34" charset="0"/>
              <a:cs typeface="Arial" panose="020B0604020202020204" pitchFamily="34" charset="0"/>
            </a:endParaRPr>
          </a:p>
          <a:p>
            <a:pPr marL="712788" algn="just">
              <a:lnSpc>
                <a:spcPct val="150000"/>
              </a:lnSpc>
            </a:pPr>
            <a:r>
              <a:rPr lang="en-US" sz="2000" dirty="0">
                <a:latin typeface="Arial" panose="020B0604020202020204" pitchFamily="34" charset="0"/>
                <a:cs typeface="Arial" panose="020B0604020202020204" pitchFamily="34" charset="0"/>
              </a:rPr>
              <a:t>Writing smart contracts</a:t>
            </a:r>
            <a:endParaRPr lang="en-IN" sz="2000" dirty="0">
              <a:latin typeface="Arial" panose="020B0604020202020204" pitchFamily="34" charset="0"/>
              <a:cs typeface="Arial" panose="020B0604020202020204" pitchFamily="34" charset="0"/>
            </a:endParaRPr>
          </a:p>
          <a:p>
            <a:pPr marL="712788" lvl="0" algn="just">
              <a:lnSpc>
                <a:spcPct val="150000"/>
              </a:lnSpc>
            </a:pPr>
            <a:r>
              <a:rPr lang="en-US" sz="2000" dirty="0">
                <a:latin typeface="Arial" panose="020B0604020202020204" pitchFamily="34" charset="0"/>
                <a:cs typeface="Arial" panose="020B0604020202020204" pitchFamily="34" charset="0"/>
              </a:rPr>
              <a:t>Working with web3.js</a:t>
            </a:r>
            <a:endParaRPr lang="en-IN" sz="2000" dirty="0">
              <a:latin typeface="Arial" panose="020B0604020202020204" pitchFamily="34" charset="0"/>
              <a:cs typeface="Arial" panose="020B0604020202020204" pitchFamily="34" charset="0"/>
            </a:endParaRPr>
          </a:p>
          <a:p>
            <a:pPr marL="712788" lvl="0" algn="just">
              <a:lnSpc>
                <a:spcPct val="150000"/>
              </a:lnSpc>
            </a:pPr>
            <a:r>
              <a:rPr lang="en-US" sz="2000" dirty="0">
                <a:latin typeface="Arial" panose="020B0604020202020204" pitchFamily="34" charset="0"/>
                <a:cs typeface="Arial" panose="020B0604020202020204" pitchFamily="34" charset="0"/>
              </a:rPr>
              <a:t>Working with IPFS</a:t>
            </a:r>
            <a:endParaRPr lang="en-IN" sz="2000" dirty="0">
              <a:latin typeface="Arial" panose="020B0604020202020204" pitchFamily="34" charset="0"/>
              <a:cs typeface="Arial" panose="020B0604020202020204" pitchFamily="34" charset="0"/>
            </a:endParaRPr>
          </a:p>
          <a:p>
            <a:pPr marL="712788" lvl="0" algn="just">
              <a:lnSpc>
                <a:spcPct val="150000"/>
              </a:lnSpc>
            </a:pPr>
            <a:r>
              <a:rPr lang="en-US" sz="2000" dirty="0">
                <a:latin typeface="Arial" panose="020B0604020202020204" pitchFamily="34" charset="0"/>
                <a:cs typeface="Arial" panose="020B0604020202020204" pitchFamily="34" charset="0"/>
              </a:rPr>
              <a:t>Deploying and testing smart contracts on </a:t>
            </a:r>
            <a:r>
              <a:rPr lang="en-US" sz="2000" dirty="0" err="1">
                <a:latin typeface="Arial" panose="020B0604020202020204" pitchFamily="34" charset="0"/>
                <a:cs typeface="Arial" panose="020B0604020202020204" pitchFamily="34" charset="0"/>
              </a:rPr>
              <a:t>Rinkeby</a:t>
            </a:r>
            <a:r>
              <a:rPr lang="en-US" sz="2000" dirty="0">
                <a:latin typeface="Arial" panose="020B0604020202020204" pitchFamily="34" charset="0"/>
                <a:cs typeface="Arial" panose="020B0604020202020204" pitchFamily="34" charset="0"/>
              </a:rPr>
              <a:t> Test Network</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270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p:cNvPr>
          <p:cNvSpPr>
            <a:spLocks noGrp="1"/>
          </p:cNvSpPr>
          <p:nvPr>
            <p:ph type="title"/>
          </p:nvPr>
        </p:nvSpPr>
        <p:spPr>
          <a:xfrm>
            <a:off x="333772" y="332656"/>
            <a:ext cx="3848575" cy="535531"/>
          </a:xfrm>
        </p:spPr>
        <p:txBody>
          <a:bodyPr>
            <a:noAutofit/>
          </a:bodyPr>
          <a:lstStyle/>
          <a:p>
            <a:r>
              <a:rPr lang="en-US" b="1" dirty="0">
                <a:latin typeface="Arial" panose="020B0604020202020204" pitchFamily="34" charset="0"/>
                <a:cs typeface="Arial" panose="020B0604020202020204" pitchFamily="34" charset="0"/>
              </a:rPr>
              <a:t>Initial Training</a:t>
            </a:r>
          </a:p>
        </p:txBody>
      </p:sp>
      <p:sp>
        <p:nvSpPr>
          <p:cNvPr id="4" name="Text Placeholder 9">
            <a:extLst/>
          </p:cNvPr>
          <p:cNvSpPr txBox="1">
            <a:spLocks/>
          </p:cNvSpPr>
          <p:nvPr/>
        </p:nvSpPr>
        <p:spPr>
          <a:xfrm>
            <a:off x="1053852" y="1418532"/>
            <a:ext cx="10736898" cy="4896544"/>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1000"/>
              </a:spcBef>
              <a:spcAft>
                <a:spcPts val="600"/>
              </a:spcAft>
              <a:buNone/>
            </a:pPr>
            <a:endParaRPr lang="en-IN" sz="1600" dirty="0">
              <a:latin typeface="Arial" panose="020B0604020202020204" pitchFamily="34" charset="0"/>
              <a:cs typeface="Arial" panose="020B0604020202020204" pitchFamily="34" charset="0"/>
            </a:endParaRPr>
          </a:p>
        </p:txBody>
      </p:sp>
      <p:sp>
        <p:nvSpPr>
          <p:cNvPr id="5" name="Text Placeholder 9">
            <a:extLst/>
          </p:cNvPr>
          <p:cNvSpPr txBox="1">
            <a:spLocks/>
          </p:cNvSpPr>
          <p:nvPr/>
        </p:nvSpPr>
        <p:spPr>
          <a:xfrm>
            <a:off x="765820" y="1124744"/>
            <a:ext cx="10761343" cy="100235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50000"/>
              </a:lnSpc>
              <a:buNone/>
            </a:pPr>
            <a:r>
              <a:rPr lang="en-US" sz="2000" dirty="0">
                <a:latin typeface="Times New Roman" panose="02020603050405020304" pitchFamily="18" charset="0"/>
                <a:cs typeface="Times New Roman" panose="02020603050405020304" pitchFamily="18" charset="0"/>
              </a:rPr>
              <a:t>Initial training was given to me for a better understanding of the tools and technologies. The tools and technologies learned by me during the training period are:</a:t>
            </a:r>
            <a:endParaRPr lang="en-IN" sz="2000" dirty="0">
              <a:latin typeface="Times New Roman" panose="02020603050405020304" pitchFamily="18" charset="0"/>
              <a:cs typeface="Times New Roman" panose="02020603050405020304" pitchFamily="18" charset="0"/>
            </a:endParaRPr>
          </a:p>
          <a:p>
            <a:pPr lvl="0">
              <a:lnSpc>
                <a:spcPct val="150000"/>
              </a:lnSpc>
            </a:pPr>
            <a:endParaRPr lang="en-IN" sz="2000" dirty="0">
              <a:latin typeface="Times New Roman" panose="02020603050405020304" pitchFamily="18" charset="0"/>
              <a:cs typeface="Times New Roman" panose="02020603050405020304" pitchFamily="18" charset="0"/>
            </a:endParaRPr>
          </a:p>
        </p:txBody>
      </p:sp>
      <p:sp>
        <p:nvSpPr>
          <p:cNvPr id="7" name="Text Placeholder 9">
            <a:extLst/>
          </p:cNvPr>
          <p:cNvSpPr txBox="1">
            <a:spLocks/>
          </p:cNvSpPr>
          <p:nvPr/>
        </p:nvSpPr>
        <p:spPr>
          <a:xfrm>
            <a:off x="2310139" y="2380205"/>
            <a:ext cx="3744416" cy="406269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a:lnSpc>
                <a:spcPct val="150000"/>
              </a:lnSpc>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Git</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GitLab</a:t>
            </a:r>
            <a:endParaRPr lang="en-IN" sz="2000"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Remix IDE</a:t>
            </a:r>
            <a:endParaRPr lang="en-IN" sz="2000"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Solidity</a:t>
            </a:r>
            <a:endParaRPr lang="en-IN" sz="2000"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IPFS</a:t>
            </a:r>
            <a:endParaRPr lang="en-IN" sz="2000"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MetaMask</a:t>
            </a:r>
            <a:endParaRPr lang="en-IN" sz="2000"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Ganache</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000" dirty="0">
              <a:latin typeface="Arial" panose="020B0604020202020204" pitchFamily="34" charset="0"/>
              <a:cs typeface="Arial" panose="020B0604020202020204" pitchFamily="34" charset="0"/>
            </a:endParaRPr>
          </a:p>
        </p:txBody>
      </p:sp>
      <p:sp>
        <p:nvSpPr>
          <p:cNvPr id="8" name="Text Placeholder 9">
            <a:extLst/>
          </p:cNvPr>
          <p:cNvSpPr txBox="1">
            <a:spLocks/>
          </p:cNvSpPr>
          <p:nvPr/>
        </p:nvSpPr>
        <p:spPr>
          <a:xfrm>
            <a:off x="6342587" y="2380205"/>
            <a:ext cx="3744416" cy="406269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Truffle</a:t>
            </a:r>
            <a:endParaRPr lang="en-IN" sz="2000"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Hardhat</a:t>
            </a:r>
            <a:endParaRPr lang="en-IN" sz="2000"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JavaScript</a:t>
            </a:r>
            <a:endParaRPr lang="en-IN" sz="2000"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Web3.js</a:t>
            </a:r>
            <a:endParaRPr lang="en-IN" sz="2000"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
            </a:pPr>
            <a:r>
              <a:rPr lang="en-US" sz="2000" dirty="0" err="1">
                <a:latin typeface="Times New Roman" panose="02020603050405020304" pitchFamily="18" charset="0"/>
                <a:cs typeface="Times New Roman" panose="02020603050405020304" pitchFamily="18" charset="0"/>
              </a:rPr>
              <a:t>ReactJs</a:t>
            </a:r>
            <a:endParaRPr lang="en-I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70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p:cNvPr>
          <p:cNvSpPr txBox="1">
            <a:spLocks/>
          </p:cNvSpPr>
          <p:nvPr/>
        </p:nvSpPr>
        <p:spPr>
          <a:xfrm>
            <a:off x="117748" y="188640"/>
            <a:ext cx="3384376" cy="576064"/>
          </a:xfrm>
          <a:prstGeom prst="rect">
            <a:avLst/>
          </a:prstGeom>
        </p:spPr>
        <p:txBody>
          <a:bodyPr>
            <a:normAutofit lnSpcReduction="10000"/>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Blockchain</a:t>
            </a:r>
          </a:p>
        </p:txBody>
      </p:sp>
      <p:sp>
        <p:nvSpPr>
          <p:cNvPr id="3" name="Text Placeholder 9">
            <a:extLst/>
          </p:cNvPr>
          <p:cNvSpPr txBox="1">
            <a:spLocks/>
          </p:cNvSpPr>
          <p:nvPr/>
        </p:nvSpPr>
        <p:spPr>
          <a:xfrm>
            <a:off x="333772" y="995873"/>
            <a:ext cx="11711037" cy="3288859"/>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lnSpc>
                <a:spcPct val="150000"/>
              </a:lnSpc>
              <a:spcBef>
                <a:spcPts val="1000"/>
              </a:spcBef>
              <a:spcAft>
                <a:spcPts val="600"/>
              </a:spcAft>
            </a:pPr>
            <a:r>
              <a:rPr lang="en-IN" sz="1800" dirty="0">
                <a:latin typeface="Arial" panose="020B0604020202020204" pitchFamily="34" charset="0"/>
                <a:cs typeface="Arial" panose="020B0604020202020204" pitchFamily="34" charset="0"/>
              </a:rPr>
              <a:t>Blockchain is a shared, immutable ledger that facilitates the process of recording transactions and tracking assets in a business network. An </a:t>
            </a:r>
            <a:r>
              <a:rPr lang="en-IN" sz="1800" i="1" dirty="0">
                <a:latin typeface="Arial" panose="020B0604020202020204" pitchFamily="34" charset="0"/>
                <a:cs typeface="Arial" panose="020B0604020202020204" pitchFamily="34" charset="0"/>
              </a:rPr>
              <a:t>asset</a:t>
            </a:r>
            <a:r>
              <a:rPr lang="en-IN" sz="1800" dirty="0">
                <a:latin typeface="Arial" panose="020B0604020202020204" pitchFamily="34" charset="0"/>
                <a:cs typeface="Arial" panose="020B0604020202020204" pitchFamily="34" charset="0"/>
              </a:rPr>
              <a:t> can be tangible (a house, car, cash, land) or intangible (intellectual property, patents, copyrights, branding).</a:t>
            </a:r>
          </a:p>
          <a:p>
            <a:pPr algn="just">
              <a:lnSpc>
                <a:spcPct val="150000"/>
              </a:lnSpc>
              <a:spcBef>
                <a:spcPts val="1000"/>
              </a:spcBef>
              <a:spcAft>
                <a:spcPts val="600"/>
              </a:spcAft>
            </a:pPr>
            <a:r>
              <a:rPr lang="en-US" sz="1800" dirty="0">
                <a:latin typeface="Arial" panose="020B0604020202020204" pitchFamily="34" charset="0"/>
                <a:cs typeface="Arial" panose="020B0604020202020204" pitchFamily="34" charset="0"/>
              </a:rPr>
              <a:t>It is a system of recording information in a way that makes it difficult or impossible to change, hack, or cheat the system</a:t>
            </a:r>
            <a:endParaRPr lang="en-IN" sz="1800" dirty="0">
              <a:latin typeface="Arial" panose="020B0604020202020204" pitchFamily="34" charset="0"/>
              <a:cs typeface="Arial" panose="020B0604020202020204" pitchFamily="34" charset="0"/>
            </a:endParaRPr>
          </a:p>
          <a:p>
            <a:pPr algn="just">
              <a:lnSpc>
                <a:spcPct val="150000"/>
              </a:lnSpc>
              <a:spcBef>
                <a:spcPts val="1000"/>
              </a:spcBef>
              <a:spcAft>
                <a:spcPts val="600"/>
              </a:spcAft>
            </a:pPr>
            <a:r>
              <a:rPr lang="en-IN" sz="1800" dirty="0">
                <a:latin typeface="Arial" panose="020B0604020202020204" pitchFamily="34" charset="0"/>
                <a:cs typeface="Arial" panose="020B0604020202020204" pitchFamily="34" charset="0"/>
              </a:rPr>
              <a:t>Main features of blockchain are :- It runs on decentralized system, transaction details are stored in containers called blocks, immutable and cryptographically secure.</a:t>
            </a:r>
          </a:p>
          <a:p>
            <a:pPr algn="just">
              <a:lnSpc>
                <a:spcPct val="150000"/>
              </a:lnSpc>
              <a:spcBef>
                <a:spcPts val="1000"/>
              </a:spcBef>
              <a:spcAft>
                <a:spcPts val="600"/>
              </a:spcAft>
            </a:pPr>
            <a:endParaRPr lang="en-IN" sz="1800" dirty="0">
              <a:latin typeface="Arial" panose="020B0604020202020204" pitchFamily="34" charset="0"/>
              <a:cs typeface="Arial" panose="020B0604020202020204" pitchFamily="34" charset="0"/>
            </a:endParaRPr>
          </a:p>
        </p:txBody>
      </p:sp>
      <p:pic>
        <p:nvPicPr>
          <p:cNvPr id="1026" name="Picture 2" descr="The Reality Of Block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972" y="4515901"/>
            <a:ext cx="2956272" cy="19012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Blockchain Develop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00" y="4515901"/>
            <a:ext cx="2858804" cy="1901288"/>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67042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333772" y="1340768"/>
            <a:ext cx="11521280" cy="3024336"/>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buNone/>
            </a:pPr>
            <a:r>
              <a:rPr lang="en-IN" sz="1800" dirty="0">
                <a:latin typeface="Arial" panose="020B0604020202020204" pitchFamily="34" charset="0"/>
                <a:cs typeface="Arial" panose="020B0604020202020204" pitchFamily="34" charset="0"/>
              </a:rPr>
              <a:t>It is an open-source web and desktop application. It fosters a fast development cycle and has a rich set of plugins with intuitive GUIs. Remix IDE allows developing, deploying and administering smart contracts for </a:t>
            </a:r>
            <a:r>
              <a:rPr lang="en-IN" sz="1800" dirty="0" err="1">
                <a:latin typeface="Arial" panose="020B0604020202020204" pitchFamily="34" charset="0"/>
                <a:cs typeface="Arial" panose="020B0604020202020204" pitchFamily="34" charset="0"/>
              </a:rPr>
              <a:t>Ethereum</a:t>
            </a:r>
            <a:r>
              <a:rPr lang="en-IN" sz="1800" dirty="0">
                <a:latin typeface="Arial" panose="020B0604020202020204" pitchFamily="34" charset="0"/>
                <a:cs typeface="Arial" panose="020B0604020202020204" pitchFamily="34" charset="0"/>
              </a:rPr>
              <a:t> like blockchains. </a:t>
            </a:r>
          </a:p>
          <a:p>
            <a:pPr marL="0" indent="0" algn="just">
              <a:lnSpc>
                <a:spcPct val="150000"/>
              </a:lnSpc>
              <a:buNone/>
            </a:pPr>
            <a:r>
              <a:rPr lang="en-IN" sz="1800" dirty="0">
                <a:latin typeface="Arial" panose="020B0604020202020204" pitchFamily="34" charset="0"/>
                <a:cs typeface="Arial" panose="020B0604020202020204" pitchFamily="34" charset="0"/>
              </a:rPr>
              <a:t>Remix IDE is a powerful open-source tool that helps us to write Solidity contracts straight from the browser. It is written in JavaScript. Remix IDE has modules for testing, debugging and deploying of smart contracts and much more</a:t>
            </a:r>
          </a:p>
          <a:p>
            <a:pPr marL="0" indent="0" algn="just">
              <a:lnSpc>
                <a:spcPct val="150000"/>
              </a:lnSpc>
              <a:spcBef>
                <a:spcPts val="1000"/>
              </a:spcBef>
              <a:spcAft>
                <a:spcPts val="600"/>
              </a:spcAft>
              <a:buNone/>
            </a:pPr>
            <a:endParaRPr lang="en-IN" sz="1800" dirty="0">
              <a:latin typeface="Arial" panose="020B0604020202020204" pitchFamily="34" charset="0"/>
              <a:cs typeface="Arial" panose="020B0604020202020204" pitchFamily="34" charset="0"/>
            </a:endParaRPr>
          </a:p>
        </p:txBody>
      </p:sp>
      <p:sp>
        <p:nvSpPr>
          <p:cNvPr id="5" name="Title 6">
            <a:extLst/>
          </p:cNvPr>
          <p:cNvSpPr txBox="1">
            <a:spLocks/>
          </p:cNvSpPr>
          <p:nvPr/>
        </p:nvSpPr>
        <p:spPr>
          <a:xfrm>
            <a:off x="333772" y="404664"/>
            <a:ext cx="2664296" cy="535531"/>
          </a:xfrm>
          <a:prstGeom prst="rect">
            <a:avLst/>
          </a:prstGeom>
        </p:spPr>
        <p:txBody>
          <a:bodyPr>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b="1" dirty="0">
                <a:latin typeface="Arial" panose="020B0604020202020204" pitchFamily="34" charset="0"/>
                <a:cs typeface="Arial" panose="020B0604020202020204" pitchFamily="34" charset="0"/>
              </a:rPr>
              <a:t>Remix IDE</a:t>
            </a:r>
          </a:p>
        </p:txBody>
      </p:sp>
      <p:pic>
        <p:nvPicPr>
          <p:cNvPr id="6" name="Picture 4" descr="Promise Tool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0316" y="4509120"/>
            <a:ext cx="1722245" cy="1722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3021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9">
            <a:extLst/>
          </p:cNvPr>
          <p:cNvSpPr txBox="1">
            <a:spLocks/>
          </p:cNvSpPr>
          <p:nvPr/>
        </p:nvSpPr>
        <p:spPr>
          <a:xfrm>
            <a:off x="189756" y="0"/>
            <a:ext cx="11766276" cy="6741368"/>
          </a:xfrm>
          <a:prstGeom prst="rect">
            <a:avLst/>
          </a:prstGeom>
        </p:spPr>
        <p:txBody>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lnSpc>
                <a:spcPct val="150000"/>
              </a:lnSpc>
              <a:spcBef>
                <a:spcPts val="0"/>
              </a:spcBef>
              <a:spcAft>
                <a:spcPts val="600"/>
              </a:spcAft>
              <a:buNone/>
            </a:pPr>
            <a:r>
              <a:rPr lang="en-IN" sz="2800" b="1" dirty="0">
                <a:latin typeface="Arial" panose="020B0604020202020204" pitchFamily="34" charset="0"/>
                <a:cs typeface="Arial" panose="020B0604020202020204" pitchFamily="34" charset="0"/>
              </a:rPr>
              <a:t>Solidity</a:t>
            </a:r>
            <a:r>
              <a:rPr lang="en-IN" sz="1800" b="1" dirty="0">
                <a:latin typeface="Arial" panose="020B0604020202020204" pitchFamily="34" charset="0"/>
                <a:cs typeface="Arial" panose="020B0604020202020204" pitchFamily="34" charset="0"/>
              </a:rPr>
              <a:t>	</a:t>
            </a:r>
          </a:p>
          <a:p>
            <a:pPr marL="0" indent="0" algn="just">
              <a:lnSpc>
                <a:spcPct val="150000"/>
              </a:lnSpc>
              <a:spcBef>
                <a:spcPts val="0"/>
              </a:spcBef>
              <a:spcAft>
                <a:spcPts val="600"/>
              </a:spcAft>
              <a:buNone/>
            </a:pPr>
            <a:endParaRPr lang="en-US" sz="1800" dirty="0">
              <a:latin typeface="Arial" panose="020B0604020202020204" pitchFamily="34" charset="0"/>
              <a:cs typeface="Arial" panose="020B0604020202020204" pitchFamily="34" charset="0"/>
            </a:endParaRPr>
          </a:p>
          <a:p>
            <a:pPr marL="0" indent="0" algn="just">
              <a:lnSpc>
                <a:spcPct val="150000"/>
              </a:lnSpc>
              <a:spcBef>
                <a:spcPts val="0"/>
              </a:spcBef>
              <a:spcAft>
                <a:spcPts val="600"/>
              </a:spcAft>
              <a:buNone/>
            </a:pPr>
            <a:r>
              <a:rPr lang="en-US" sz="1800" dirty="0">
                <a:latin typeface="Arial" panose="020B0604020202020204" pitchFamily="34" charset="0"/>
                <a:cs typeface="Arial" panose="020B0604020202020204" pitchFamily="34" charset="0"/>
              </a:rPr>
              <a:t>Solidity is an object-oriented, high-level language for implementing smart contracts. It is a curly-bracket language designed to target the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Virtual Machine (EVM). EVM is the runtime environment for smart contracts in </a:t>
            </a:r>
            <a:r>
              <a:rPr lang="en-US" sz="1800" dirty="0" err="1">
                <a:latin typeface="Arial" panose="020B0604020202020204" pitchFamily="34" charset="0"/>
                <a:cs typeface="Arial" panose="020B0604020202020204" pitchFamily="34" charset="0"/>
              </a:rPr>
              <a:t>Ethereum</a:t>
            </a:r>
            <a:r>
              <a:rPr lang="en-US" sz="1800" dirty="0">
                <a:latin typeface="Arial" panose="020B0604020202020204" pitchFamily="34" charset="0"/>
                <a:cs typeface="Arial" panose="020B0604020202020204" pitchFamily="34" charset="0"/>
              </a:rPr>
              <a:t>. EVM focuses on providing security and executing untrusted code by computers all over the world. </a:t>
            </a:r>
            <a:endParaRPr lang="en-IN" sz="2800" b="1" dirty="0">
              <a:latin typeface="Arial" panose="020B0604020202020204" pitchFamily="34" charset="0"/>
              <a:cs typeface="Arial" panose="020B0604020202020204" pitchFamily="34" charset="0"/>
            </a:endParaRPr>
          </a:p>
          <a:p>
            <a:pPr marL="0" indent="0" algn="just">
              <a:lnSpc>
                <a:spcPct val="150000"/>
              </a:lnSpc>
              <a:spcBef>
                <a:spcPts val="0"/>
              </a:spcBef>
              <a:spcAft>
                <a:spcPts val="600"/>
              </a:spcAft>
              <a:buNone/>
            </a:pPr>
            <a:r>
              <a:rPr lang="en-IN" sz="2800" b="1" dirty="0">
                <a:latin typeface="Arial" panose="020B0604020202020204" pitchFamily="34" charset="0"/>
                <a:cs typeface="Arial" panose="020B0604020202020204" pitchFamily="34" charset="0"/>
              </a:rPr>
              <a:t>Smart Contracts</a:t>
            </a:r>
          </a:p>
          <a:p>
            <a:pPr marL="0" indent="0" algn="just">
              <a:lnSpc>
                <a:spcPct val="150000"/>
              </a:lnSpc>
              <a:spcBef>
                <a:spcPts val="0"/>
              </a:spcBef>
              <a:spcAft>
                <a:spcPts val="600"/>
              </a:spcAft>
              <a:buNone/>
            </a:pPr>
            <a:r>
              <a:rPr lang="en-IN" sz="1800" dirty="0">
                <a:latin typeface="Arial" panose="020B0604020202020204" pitchFamily="34" charset="0"/>
                <a:cs typeface="Arial" panose="020B0604020202020204" pitchFamily="34" charset="0"/>
              </a:rPr>
              <a:t>Smart Contracts are simply programs stored on a blockchain that run when predetermined conditions are met. They typically are used to automate the execution of an agreement so that all participants can be immediately certain of the outcome, without any intermediary's involvement or time loss. </a:t>
            </a:r>
            <a:endParaRPr lang="en-IN" sz="1800" b="1" dirty="0">
              <a:latin typeface="Arial" panose="020B0604020202020204" pitchFamily="34" charset="0"/>
              <a:cs typeface="Arial" panose="020B0604020202020204" pitchFamily="34" charset="0"/>
            </a:endParaRPr>
          </a:p>
        </p:txBody>
      </p:sp>
      <p:pic>
        <p:nvPicPr>
          <p:cNvPr id="1026" name="Picture 2" descr="Introduction to Solidity Programming and Smart Contracts (For Complete  Beginners) | by Etienne Dusseault | Coinmonks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1386" y="404664"/>
            <a:ext cx="792088" cy="7920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8" name="Picture 4" descr="Smart Contracts: Blockchain Changes The Way How To Do Your Busin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7749" y="5059964"/>
            <a:ext cx="2659362" cy="1660419"/>
          </a:xfrm>
          <a:prstGeom prst="ellipse">
            <a:avLst/>
          </a:prstGeom>
          <a:ln w="63500" cap="rnd">
            <a:solidFill>
              <a:schemeClr val="tx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4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2297</TotalTime>
  <Words>2189</Words>
  <Application>Microsoft Office PowerPoint</Application>
  <PresentationFormat>Custom</PresentationFormat>
  <Paragraphs>307</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Corbel</vt:lpstr>
      <vt:lpstr>Courier New</vt:lpstr>
      <vt:lpstr>Droid Sans Fallback</vt:lpstr>
      <vt:lpstr>Tahoma</vt:lpstr>
      <vt:lpstr>Times New Roman</vt:lpstr>
      <vt:lpstr>Wingdings</vt:lpstr>
      <vt:lpstr>Digital Blue Tunnel 16x9</vt:lpstr>
      <vt:lpstr>NFT – PLATFORM</vt:lpstr>
      <vt:lpstr>About Company</vt:lpstr>
      <vt:lpstr>Company Profile</vt:lpstr>
      <vt:lpstr>Internship Details</vt:lpstr>
      <vt:lpstr>Internship Profile</vt:lpstr>
      <vt:lpstr>Initial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ReactJs</vt:lpstr>
      <vt:lpstr>PowerPoint Presentation</vt:lpstr>
      <vt:lpstr>About Project</vt:lpstr>
      <vt:lpstr>Project Description</vt:lpstr>
      <vt:lpstr>Problem Statement</vt:lpstr>
      <vt:lpstr>Objectives</vt:lpstr>
      <vt:lpstr>PowerPoint Presentation</vt:lpstr>
      <vt:lpstr>Tools and Technologies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dc:title>
  <dc:creator>Tanishq Porwal</dc:creator>
  <cp:lastModifiedBy>Tanishq Porwal</cp:lastModifiedBy>
  <cp:revision>258</cp:revision>
  <dcterms:created xsi:type="dcterms:W3CDTF">2021-12-30T16:34:21Z</dcterms:created>
  <dcterms:modified xsi:type="dcterms:W3CDTF">2022-05-10T06:12:03Z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